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Fira Sans"/>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1821">
          <p15:clr>
            <a:srgbClr val="A4A3A4"/>
          </p15:clr>
        </p15:guide>
        <p15:guide id="3" pos="2976">
          <p15:clr>
            <a:srgbClr val="9AA0A6"/>
          </p15:clr>
        </p15:guide>
      </p15:sldGuideLst>
    </p:ext>
    <p:ext uri="http://customooxmlschemas.google.com/">
      <go:slidesCustomData xmlns:go="http://customooxmlschemas.google.com/" r:id="rId33" roundtripDataSignature="AMtx7mhnVMJYDA+/WbdagyxXB8ifnX9W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1821"/>
        <p:guide pos="297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bold.fntdata"/><Relationship Id="rId25" Type="http://schemas.openxmlformats.org/officeDocument/2006/relationships/font" Target="fonts/FiraSans-regular.fntdata"/><Relationship Id="rId28" Type="http://schemas.openxmlformats.org/officeDocument/2006/relationships/font" Target="fonts/FiraSans-boldItalic.fntdata"/><Relationship Id="rId27" Type="http://schemas.openxmlformats.org/officeDocument/2006/relationships/font" Target="fonts/Fira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rgbClr val="4287C7"/>
          </a:solidFill>
          <a:ln>
            <a:noFill/>
          </a:ln>
        </p:spPr>
      </p:sp>
      <p:sp>
        <p:nvSpPr>
          <p:cNvPr id="11" name="Google Shape;11;p17"/>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17"/>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26"/>
          <p:cNvSpPr/>
          <p:nvPr/>
        </p:nvSpPr>
        <p:spPr>
          <a:xfrm>
            <a:off x="0" y="4369000"/>
            <a:ext cx="9144000" cy="774300"/>
          </a:xfrm>
          <a:prstGeom prst="rect">
            <a:avLst/>
          </a:prstGeom>
          <a:solidFill>
            <a:srgbClr val="4287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stStyle>
          <a:p/>
        </p:txBody>
      </p:sp>
      <p:sp>
        <p:nvSpPr>
          <p:cNvPr id="61" name="Google Shape;6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4287C7"/>
        </a:solidFill>
      </p:bgPr>
    </p:bg>
    <p:spTree>
      <p:nvGrpSpPr>
        <p:cNvPr id="62" name="Shape 62"/>
        <p:cNvGrpSpPr/>
        <p:nvPr/>
      </p:nvGrpSpPr>
      <p:grpSpPr>
        <a:xfrm>
          <a:off x="0" y="0"/>
          <a:ext cx="0" cy="0"/>
          <a:chOff x="0" y="0"/>
          <a:chExt cx="0" cy="0"/>
        </a:xfrm>
      </p:grpSpPr>
      <p:sp>
        <p:nvSpPr>
          <p:cNvPr id="63" name="Google Shape;63;p27"/>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64" name="Google Shape;64;p27"/>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65" name="Google Shape;6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mplate with the image" type="titleOnly">
  <p:cSld name="TITLE_ONLY">
    <p:spTree>
      <p:nvGrpSpPr>
        <p:cNvPr id="14" name="Shape 14"/>
        <p:cNvGrpSpPr/>
        <p:nvPr/>
      </p:nvGrpSpPr>
      <p:grpSpPr>
        <a:xfrm>
          <a:off x="0" y="0"/>
          <a:ext cx="0" cy="0"/>
          <a:chOff x="0" y="0"/>
          <a:chExt cx="0" cy="0"/>
        </a:xfrm>
      </p:grpSpPr>
      <p:sp>
        <p:nvSpPr>
          <p:cNvPr id="15" name="Google Shape;15;p18"/>
          <p:cNvSpPr/>
          <p:nvPr/>
        </p:nvSpPr>
        <p:spPr>
          <a:xfrm>
            <a:off x="0" y="0"/>
            <a:ext cx="9144000" cy="623700"/>
          </a:xfrm>
          <a:prstGeom prst="rect">
            <a:avLst/>
          </a:prstGeom>
          <a:solidFill>
            <a:srgbClr val="7DB4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Fira Sans"/>
              <a:ea typeface="Fira Sans"/>
              <a:cs typeface="Fira Sans"/>
              <a:sym typeface="Fira Sans"/>
            </a:endParaRPr>
          </a:p>
        </p:txBody>
      </p:sp>
      <p:sp>
        <p:nvSpPr>
          <p:cNvPr id="16" name="Google Shape;16;p18"/>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 name="Google Shape;17;p18"/>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8" name="Google Shape;18;p18"/>
          <p:cNvSpPr txBox="1"/>
          <p:nvPr/>
        </p:nvSpPr>
        <p:spPr>
          <a:xfrm>
            <a:off x="443075" y="4753050"/>
            <a:ext cx="3438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AAAAA"/>
                </a:solidFill>
                <a:latin typeface="Fira Sans"/>
                <a:ea typeface="Fira Sans"/>
                <a:cs typeface="Fira Sans"/>
                <a:sym typeface="Fira Sans"/>
              </a:rPr>
              <a:t>Cargoclix Dr. Meier &amp; Schmidt GmbH</a:t>
            </a:r>
            <a:endParaRPr b="0" i="0" sz="1200" u="none" cap="none" strike="noStrike">
              <a:solidFill>
                <a:srgbClr val="000000"/>
              </a:solidFill>
              <a:latin typeface="Fira Sans"/>
              <a:ea typeface="Fira Sans"/>
              <a:cs typeface="Fira Sans"/>
              <a:sym typeface="Fira Sans"/>
            </a:endParaRPr>
          </a:p>
        </p:txBody>
      </p:sp>
      <p:pic>
        <p:nvPicPr>
          <p:cNvPr id="19" name="Google Shape;19;p18"/>
          <p:cNvPicPr preferRelativeResize="0"/>
          <p:nvPr/>
        </p:nvPicPr>
        <p:blipFill rotWithShape="1">
          <a:blip r:embed="rId2">
            <a:alphaModFix/>
          </a:blip>
          <a:srcRect b="0" l="0" r="0" t="0"/>
          <a:stretch/>
        </p:blipFill>
        <p:spPr>
          <a:xfrm>
            <a:off x="-3" y="4701294"/>
            <a:ext cx="443075" cy="442204"/>
          </a:xfrm>
          <a:prstGeom prst="rect">
            <a:avLst/>
          </a:prstGeom>
          <a:noFill/>
          <a:ln>
            <a:noFill/>
          </a:ln>
        </p:spPr>
      </p:pic>
      <p:sp>
        <p:nvSpPr>
          <p:cNvPr id="20" name="Google Shape;20;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287C7"/>
        </a:solidFill>
      </p:bgPr>
    </p:bg>
    <p:spTree>
      <p:nvGrpSpPr>
        <p:cNvPr id="21" name="Shape 21"/>
        <p:cNvGrpSpPr/>
        <p:nvPr/>
      </p:nvGrpSpPr>
      <p:grpSpPr>
        <a:xfrm>
          <a:off x="0" y="0"/>
          <a:ext cx="0" cy="0"/>
          <a:chOff x="0" y="0"/>
          <a:chExt cx="0" cy="0"/>
        </a:xfrm>
      </p:grpSpPr>
      <p:sp>
        <p:nvSpPr>
          <p:cNvPr id="22" name="Google Shape;22;p19"/>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3" name="Google Shape;23;p19"/>
          <p:cNvSpPr/>
          <p:nvPr/>
        </p:nvSpPr>
        <p:spPr>
          <a:xfrm>
            <a:off x="0" y="48101"/>
            <a:ext cx="9144250" cy="4349721"/>
          </a:xfrm>
          <a:custGeom>
            <a:rect b="b" l="l" r="r" t="t"/>
            <a:pathLst>
              <a:path extrusionOk="0" h="175924" w="365770">
                <a:moveTo>
                  <a:pt x="0" y="0"/>
                </a:moveTo>
                <a:lnTo>
                  <a:pt x="365770" y="0"/>
                </a:lnTo>
                <a:lnTo>
                  <a:pt x="365760" y="70914"/>
                </a:lnTo>
                <a:lnTo>
                  <a:pt x="0" y="175924"/>
                </a:lnTo>
                <a:close/>
              </a:path>
            </a:pathLst>
          </a:custGeom>
          <a:solidFill>
            <a:srgbClr val="4287C7"/>
          </a:solidFill>
          <a:ln>
            <a:noFill/>
          </a:ln>
        </p:spPr>
      </p:sp>
      <p:sp>
        <p:nvSpPr>
          <p:cNvPr id="24" name="Google Shape;24;p19"/>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5" name="Google Shape;2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20"/>
          <p:cNvSpPr/>
          <p:nvPr/>
        </p:nvSpPr>
        <p:spPr>
          <a:xfrm>
            <a:off x="0" y="0"/>
            <a:ext cx="4314000" cy="5143500"/>
          </a:xfrm>
          <a:prstGeom prst="rect">
            <a:avLst/>
          </a:prstGeom>
          <a:solidFill>
            <a:srgbClr val="4287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0"/>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lt1"/>
          </a:solidFill>
          <a:ln>
            <a:noFill/>
          </a:ln>
        </p:spPr>
      </p:sp>
      <p:sp>
        <p:nvSpPr>
          <p:cNvPr id="29" name="Google Shape;29;p20"/>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rgbClr val="4287C7"/>
          </a:solidFill>
          <a:ln>
            <a:noFill/>
          </a:ln>
        </p:spPr>
      </p:sp>
      <p:sp>
        <p:nvSpPr>
          <p:cNvPr id="30" name="Google Shape;30;p20"/>
          <p:cNvSpPr txBox="1"/>
          <p:nvPr>
            <p:ph type="title"/>
          </p:nvPr>
        </p:nvSpPr>
        <p:spPr>
          <a:xfrm>
            <a:off x="607125" y="632925"/>
            <a:ext cx="3706500" cy="250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1" name="Google Shape;31;p20"/>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2" name="Google Shape;3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header slide" type="twoColTx">
  <p:cSld name="TITLE_AND_TWO_COLUMNS">
    <p:bg>
      <p:bgPr>
        <a:solidFill>
          <a:srgbClr val="4287C7"/>
        </a:solidFill>
      </p:bgPr>
    </p:bg>
    <p:spTree>
      <p:nvGrpSpPr>
        <p:cNvPr id="33" name="Shape 33"/>
        <p:cNvGrpSpPr/>
        <p:nvPr/>
      </p:nvGrpSpPr>
      <p:grpSpPr>
        <a:xfrm>
          <a:off x="0" y="0"/>
          <a:ext cx="0" cy="0"/>
          <a:chOff x="0" y="0"/>
          <a:chExt cx="0" cy="0"/>
        </a:xfrm>
      </p:grpSpPr>
      <p:sp>
        <p:nvSpPr>
          <p:cNvPr id="34" name="Google Shape;34;p21"/>
          <p:cNvSpPr/>
          <p:nvPr/>
        </p:nvSpPr>
        <p:spPr>
          <a:xfrm>
            <a:off x="0" y="0"/>
            <a:ext cx="9144000" cy="568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 name="Google Shape;35;p21"/>
          <p:cNvSpPr txBox="1"/>
          <p:nvPr>
            <p:ph type="title"/>
          </p:nvPr>
        </p:nvSpPr>
        <p:spPr>
          <a:xfrm>
            <a:off x="0" y="-40800"/>
            <a:ext cx="9144000" cy="649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287C7"/>
              </a:buClr>
              <a:buSzPts val="2800"/>
              <a:buNone/>
              <a:defRPr>
                <a:solidFill>
                  <a:srgbClr val="4287C7"/>
                </a:solidFill>
              </a:defRPr>
            </a:lvl1pPr>
            <a:lvl2pPr lvl="1" algn="l">
              <a:lnSpc>
                <a:spcPct val="100000"/>
              </a:lnSpc>
              <a:spcBef>
                <a:spcPts val="0"/>
              </a:spcBef>
              <a:spcAft>
                <a:spcPts val="0"/>
              </a:spcAft>
              <a:buClr>
                <a:srgbClr val="4287C7"/>
              </a:buClr>
              <a:buSzPts val="2800"/>
              <a:buNone/>
              <a:defRPr>
                <a:solidFill>
                  <a:srgbClr val="4287C7"/>
                </a:solidFill>
              </a:defRPr>
            </a:lvl2pPr>
            <a:lvl3pPr lvl="2" algn="l">
              <a:lnSpc>
                <a:spcPct val="100000"/>
              </a:lnSpc>
              <a:spcBef>
                <a:spcPts val="0"/>
              </a:spcBef>
              <a:spcAft>
                <a:spcPts val="0"/>
              </a:spcAft>
              <a:buClr>
                <a:srgbClr val="4287C7"/>
              </a:buClr>
              <a:buSzPts val="2800"/>
              <a:buNone/>
              <a:defRPr>
                <a:solidFill>
                  <a:srgbClr val="4287C7"/>
                </a:solidFill>
              </a:defRPr>
            </a:lvl3pPr>
            <a:lvl4pPr lvl="3" algn="l">
              <a:lnSpc>
                <a:spcPct val="100000"/>
              </a:lnSpc>
              <a:spcBef>
                <a:spcPts val="0"/>
              </a:spcBef>
              <a:spcAft>
                <a:spcPts val="0"/>
              </a:spcAft>
              <a:buClr>
                <a:srgbClr val="4287C7"/>
              </a:buClr>
              <a:buSzPts val="2800"/>
              <a:buNone/>
              <a:defRPr>
                <a:solidFill>
                  <a:srgbClr val="4287C7"/>
                </a:solidFill>
              </a:defRPr>
            </a:lvl4pPr>
            <a:lvl5pPr lvl="4" algn="l">
              <a:lnSpc>
                <a:spcPct val="100000"/>
              </a:lnSpc>
              <a:spcBef>
                <a:spcPts val="0"/>
              </a:spcBef>
              <a:spcAft>
                <a:spcPts val="0"/>
              </a:spcAft>
              <a:buClr>
                <a:srgbClr val="4287C7"/>
              </a:buClr>
              <a:buSzPts val="2800"/>
              <a:buNone/>
              <a:defRPr>
                <a:solidFill>
                  <a:srgbClr val="4287C7"/>
                </a:solidFill>
              </a:defRPr>
            </a:lvl5pPr>
            <a:lvl6pPr lvl="5" algn="l">
              <a:lnSpc>
                <a:spcPct val="100000"/>
              </a:lnSpc>
              <a:spcBef>
                <a:spcPts val="0"/>
              </a:spcBef>
              <a:spcAft>
                <a:spcPts val="0"/>
              </a:spcAft>
              <a:buClr>
                <a:srgbClr val="4287C7"/>
              </a:buClr>
              <a:buSzPts val="2800"/>
              <a:buNone/>
              <a:defRPr>
                <a:solidFill>
                  <a:srgbClr val="4287C7"/>
                </a:solidFill>
              </a:defRPr>
            </a:lvl6pPr>
            <a:lvl7pPr lvl="6" algn="l">
              <a:lnSpc>
                <a:spcPct val="100000"/>
              </a:lnSpc>
              <a:spcBef>
                <a:spcPts val="0"/>
              </a:spcBef>
              <a:spcAft>
                <a:spcPts val="0"/>
              </a:spcAft>
              <a:buClr>
                <a:srgbClr val="4287C7"/>
              </a:buClr>
              <a:buSzPts val="2800"/>
              <a:buNone/>
              <a:defRPr>
                <a:solidFill>
                  <a:srgbClr val="4287C7"/>
                </a:solidFill>
              </a:defRPr>
            </a:lvl7pPr>
            <a:lvl8pPr lvl="7" algn="l">
              <a:lnSpc>
                <a:spcPct val="100000"/>
              </a:lnSpc>
              <a:spcBef>
                <a:spcPts val="0"/>
              </a:spcBef>
              <a:spcAft>
                <a:spcPts val="0"/>
              </a:spcAft>
              <a:buClr>
                <a:srgbClr val="4287C7"/>
              </a:buClr>
              <a:buSzPts val="2800"/>
              <a:buNone/>
              <a:defRPr>
                <a:solidFill>
                  <a:srgbClr val="4287C7"/>
                </a:solidFill>
              </a:defRPr>
            </a:lvl8pPr>
            <a:lvl9pPr lvl="8" algn="l">
              <a:lnSpc>
                <a:spcPct val="100000"/>
              </a:lnSpc>
              <a:spcBef>
                <a:spcPts val="0"/>
              </a:spcBef>
              <a:spcAft>
                <a:spcPts val="0"/>
              </a:spcAft>
              <a:buClr>
                <a:srgbClr val="4287C7"/>
              </a:buClr>
              <a:buSzPts val="2800"/>
              <a:buNone/>
              <a:defRPr>
                <a:solidFill>
                  <a:srgbClr val="4287C7"/>
                </a:solidFill>
              </a:defRPr>
            </a:lvl9pPr>
          </a:lstStyle>
          <a:p/>
        </p:txBody>
      </p:sp>
      <p:sp>
        <p:nvSpPr>
          <p:cNvPr id="36" name="Google Shape;36;p21"/>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37" name="Google Shape;37;p21"/>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38" name="Google Shape;3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emplate with the image 1">
  <p:cSld name="TITLE_ONLY_1">
    <p:bg>
      <p:bgPr>
        <a:solidFill>
          <a:srgbClr val="4287C7"/>
        </a:solidFill>
      </p:bgPr>
    </p:bg>
    <p:spTree>
      <p:nvGrpSpPr>
        <p:cNvPr id="39" name="Shape 39"/>
        <p:cNvGrpSpPr/>
        <p:nvPr/>
      </p:nvGrpSpPr>
      <p:grpSpPr>
        <a:xfrm>
          <a:off x="0" y="0"/>
          <a:ext cx="0" cy="0"/>
          <a:chOff x="0" y="0"/>
          <a:chExt cx="0" cy="0"/>
        </a:xfrm>
      </p:grpSpPr>
      <p:sp>
        <p:nvSpPr>
          <p:cNvPr id="40" name="Google Shape;40;p22"/>
          <p:cNvSpPr/>
          <p:nvPr/>
        </p:nvSpPr>
        <p:spPr>
          <a:xfrm>
            <a:off x="0" y="0"/>
            <a:ext cx="9144000" cy="623700"/>
          </a:xfrm>
          <a:prstGeom prst="rect">
            <a:avLst/>
          </a:prstGeom>
          <a:solidFill>
            <a:srgbClr val="7DB4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Fira Sans"/>
              <a:ea typeface="Fira Sans"/>
              <a:cs typeface="Fira Sans"/>
              <a:sym typeface="Fira Sans"/>
            </a:endParaRPr>
          </a:p>
        </p:txBody>
      </p:sp>
      <p:sp>
        <p:nvSpPr>
          <p:cNvPr id="41" name="Google Shape;41;p22"/>
          <p:cNvSpPr txBox="1"/>
          <p:nvPr>
            <p:ph type="title"/>
          </p:nvPr>
        </p:nvSpPr>
        <p:spPr>
          <a:xfrm>
            <a:off x="0" y="0"/>
            <a:ext cx="9104400" cy="623700"/>
          </a:xfrm>
          <a:prstGeom prst="rect">
            <a:avLst/>
          </a:prstGeom>
          <a:solidFill>
            <a:srgbClr val="4287C7"/>
          </a:solid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pic>
        <p:nvPicPr>
          <p:cNvPr id="42" name="Google Shape;42;p22"/>
          <p:cNvPicPr preferRelativeResize="0"/>
          <p:nvPr/>
        </p:nvPicPr>
        <p:blipFill rotWithShape="1">
          <a:blip r:embed="rId2">
            <a:alphaModFix/>
          </a:blip>
          <a:srcRect b="0" l="0" r="0" t="0"/>
          <a:stretch/>
        </p:blipFill>
        <p:spPr>
          <a:xfrm>
            <a:off x="8319025" y="4313050"/>
            <a:ext cx="832102" cy="830452"/>
          </a:xfrm>
          <a:prstGeom prst="rect">
            <a:avLst/>
          </a:prstGeom>
          <a:noFill/>
          <a:ln>
            <a:noFill/>
          </a:ln>
          <a:effectLst>
            <a:outerShdw blurRad="57150" rotWithShape="0" algn="bl" dir="5400000" dist="19050">
              <a:srgbClr val="000000">
                <a:alpha val="48627"/>
              </a:srgbClr>
            </a:outerShdw>
          </a:effectLst>
        </p:spPr>
      </p:pic>
      <p:sp>
        <p:nvSpPr>
          <p:cNvPr id="43" name="Google Shape;43;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767576"/>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23"/>
          <p:cNvSpPr/>
          <p:nvPr/>
        </p:nvSpPr>
        <p:spPr>
          <a:xfrm>
            <a:off x="72000" y="0"/>
            <a:ext cx="3764400" cy="5143500"/>
          </a:xfrm>
          <a:prstGeom prst="rect">
            <a:avLst/>
          </a:prstGeom>
          <a:solidFill>
            <a:srgbClr val="4287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3"/>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7" name="Google Shape;47;p23"/>
          <p:cNvSpPr txBox="1"/>
          <p:nvPr>
            <p:ph idx="1" type="body"/>
          </p:nvPr>
        </p:nvSpPr>
        <p:spPr>
          <a:xfrm>
            <a:off x="311700" y="2390650"/>
            <a:ext cx="3127500" cy="2298000"/>
          </a:xfrm>
          <a:prstGeom prst="rect">
            <a:avLst/>
          </a:prstGeom>
          <a:solidFill>
            <a:srgbClr val="4287C7"/>
          </a:solid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48" name="Google Shape;4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49" name="Shape 49"/>
        <p:cNvGrpSpPr/>
        <p:nvPr/>
      </p:nvGrpSpPr>
      <p:grpSpPr>
        <a:xfrm>
          <a:off x="0" y="0"/>
          <a:ext cx="0" cy="0"/>
          <a:chOff x="0" y="0"/>
          <a:chExt cx="0" cy="0"/>
        </a:xfrm>
      </p:grpSpPr>
      <p:sp>
        <p:nvSpPr>
          <p:cNvPr id="50" name="Google Shape;50;p24"/>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4287C7"/>
              </a:buClr>
              <a:buSzPts val="3600"/>
              <a:buNone/>
              <a:defRPr sz="3600">
                <a:solidFill>
                  <a:srgbClr val="4287C7"/>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1" name="Google Shape;5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25"/>
          <p:cNvSpPr/>
          <p:nvPr/>
        </p:nvSpPr>
        <p:spPr>
          <a:xfrm>
            <a:off x="0" y="0"/>
            <a:ext cx="4572000" cy="5143500"/>
          </a:xfrm>
          <a:prstGeom prst="rect">
            <a:avLst/>
          </a:prstGeom>
          <a:solidFill>
            <a:srgbClr val="4287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5"/>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5" name="Google Shape;55;p25"/>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6" name="Google Shape;56;p25"/>
          <p:cNvSpPr txBox="1"/>
          <p:nvPr>
            <p:ph idx="2" type="body"/>
          </p:nvPr>
        </p:nvSpPr>
        <p:spPr>
          <a:xfrm>
            <a:off x="4832100" y="444600"/>
            <a:ext cx="3954000" cy="41115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7" name="Google Shape;5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7DB446"/>
              </a:buClr>
              <a:buSzPts val="2800"/>
              <a:buFont typeface="Fira Sans"/>
              <a:buNone/>
              <a:defRPr b="0" i="0" sz="2800" u="none" cap="none" strike="noStrike">
                <a:solidFill>
                  <a:srgbClr val="7DB446"/>
                </a:solidFill>
                <a:latin typeface="Fira Sans"/>
                <a:ea typeface="Fira Sans"/>
                <a:cs typeface="Fira Sans"/>
                <a:sym typeface="Fira Sans"/>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rgbClr val="767576"/>
              </a:buClr>
              <a:buSzPts val="1300"/>
              <a:buFont typeface="Fira Sans"/>
              <a:buChar char="●"/>
              <a:defRPr b="0" i="0" sz="1300" u="none" cap="none" strike="noStrike">
                <a:solidFill>
                  <a:srgbClr val="767576"/>
                </a:solidFill>
                <a:latin typeface="Fira Sans"/>
                <a:ea typeface="Fira Sans"/>
                <a:cs typeface="Fira Sans"/>
                <a:sym typeface="Fira Sans"/>
              </a:defRPr>
            </a:lvl1pPr>
            <a:lvl2pPr indent="-298450" lvl="1" marL="9144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2pPr>
            <a:lvl3pPr indent="-298450" lvl="2" marL="13716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3pPr>
            <a:lvl4pPr indent="-298450" lvl="3" marL="18288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4pPr>
            <a:lvl5pPr indent="-298450" lvl="4" marL="22860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5pPr>
            <a:lvl6pPr indent="-298450" lvl="5" marL="27432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6pPr>
            <a:lvl7pPr indent="-298450" lvl="6" marL="32004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7pPr>
            <a:lvl8pPr indent="-298450" lvl="7" marL="36576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8pPr>
            <a:lvl9pPr indent="-298450" lvl="8" marL="4114800" marR="0" rtl="0" algn="l">
              <a:lnSpc>
                <a:spcPct val="115000"/>
              </a:lnSpc>
              <a:spcBef>
                <a:spcPts val="0"/>
              </a:spcBef>
              <a:spcAft>
                <a:spcPts val="0"/>
              </a:spcAft>
              <a:buClr>
                <a:srgbClr val="767576"/>
              </a:buClr>
              <a:buSzPts val="1100"/>
              <a:buFont typeface="Fira Sans"/>
              <a:buChar char="■"/>
              <a:defRPr b="0" i="0" sz="1100" u="none" cap="none" strike="noStrike">
                <a:solidFill>
                  <a:srgbClr val="767576"/>
                </a:solidFill>
                <a:latin typeface="Fira Sans"/>
                <a:ea typeface="Fira Sans"/>
                <a:cs typeface="Fira Sans"/>
                <a:sym typeface="Fira Sans"/>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cargoclix.com"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s://www.facebook.com/cargoclix" TargetMode="External"/><Relationship Id="rId9"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hyperlink" Target="https://www.youtube.com/channel/UCc-a2T_VMYfiSYkms8roDug" TargetMode="External"/><Relationship Id="rId7" Type="http://schemas.openxmlformats.org/officeDocument/2006/relationships/image" Target="../media/image10.png"/><Relationship Id="rId8" Type="http://schemas.openxmlformats.org/officeDocument/2006/relationships/hyperlink" Target="https://www.linkedin.com/company/cargoclix-dr.-meier-&amp;-schmidt-gmb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
          <p:cNvSpPr txBox="1"/>
          <p:nvPr>
            <p:ph type="ctrTitle"/>
          </p:nvPr>
        </p:nvSpPr>
        <p:spPr>
          <a:xfrm>
            <a:off x="311700" y="391800"/>
            <a:ext cx="8520600" cy="16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1" lang="en" sz="5000"/>
              <a:t>Cargoclix TENDER</a:t>
            </a:r>
            <a:endParaRPr b="1" sz="5000"/>
          </a:p>
          <a:p>
            <a:pPr indent="0" lvl="0" marL="0" rtl="0" algn="l">
              <a:lnSpc>
                <a:spcPct val="100000"/>
              </a:lnSpc>
              <a:spcBef>
                <a:spcPts val="0"/>
              </a:spcBef>
              <a:spcAft>
                <a:spcPts val="0"/>
              </a:spcAft>
              <a:buSzPts val="3600"/>
              <a:buNone/>
            </a:pPr>
            <a:r>
              <a:rPr b="1" lang="en" sz="4300"/>
              <a:t>The Tender Management System</a:t>
            </a:r>
            <a:endParaRPr b="1" sz="4300"/>
          </a:p>
        </p:txBody>
      </p:sp>
      <p:pic>
        <p:nvPicPr>
          <p:cNvPr id="73" name="Google Shape;73;p1"/>
          <p:cNvPicPr preferRelativeResize="0"/>
          <p:nvPr/>
        </p:nvPicPr>
        <p:blipFill rotWithShape="1">
          <a:blip r:embed="rId3">
            <a:alphaModFix/>
          </a:blip>
          <a:srcRect b="0" l="0" r="0" t="0"/>
          <a:stretch/>
        </p:blipFill>
        <p:spPr>
          <a:xfrm>
            <a:off x="4376000" y="3227600"/>
            <a:ext cx="4703401" cy="1873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0"/>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Wieviel kostet es?</a:t>
            </a:r>
            <a:endParaRPr/>
          </a:p>
        </p:txBody>
      </p:sp>
      <p:sp>
        <p:nvSpPr>
          <p:cNvPr id="147" name="Google Shape;147;p10"/>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
              <a:t>Cargolix TENDER bietet dem Auftraggeber die folgenden beiden Zahlungsarten an:</a:t>
            </a:r>
            <a:endParaRPr/>
          </a:p>
          <a:p>
            <a:pPr indent="-330200" lvl="0" marL="457200" rtl="0" algn="l">
              <a:lnSpc>
                <a:spcPct val="105000"/>
              </a:lnSpc>
              <a:spcBef>
                <a:spcPts val="1200"/>
              </a:spcBef>
              <a:spcAft>
                <a:spcPts val="0"/>
              </a:spcAft>
              <a:buSzPts val="1600"/>
              <a:buAutoNum type="arabicPeriod"/>
            </a:pPr>
            <a:r>
              <a:rPr b="1" lang="en"/>
              <a:t>PBS (Payment by Supplier) </a:t>
            </a:r>
            <a:r>
              <a:rPr lang="en"/>
              <a:t>- Der Lieferant trägt die Kosten für die Ausschreibung.</a:t>
            </a:r>
            <a:endParaRPr/>
          </a:p>
          <a:p>
            <a:pPr indent="-314007" lvl="0" marL="457200" rtl="0" algn="l">
              <a:lnSpc>
                <a:spcPct val="105000"/>
              </a:lnSpc>
              <a:spcBef>
                <a:spcPts val="1200"/>
              </a:spcBef>
              <a:spcAft>
                <a:spcPts val="0"/>
              </a:spcAft>
              <a:buSzPts val="1600"/>
              <a:buChar char="-"/>
            </a:pPr>
            <a:r>
              <a:rPr lang="en" u="sng"/>
              <a:t>Lieferant:</a:t>
            </a:r>
            <a:r>
              <a:rPr lang="en"/>
              <a:t> Im Erfolgsfall </a:t>
            </a:r>
            <a:r>
              <a:rPr lang="en" u="sng"/>
              <a:t>1 Promille</a:t>
            </a:r>
            <a:r>
              <a:rPr lang="en"/>
              <a:t> des vom Kunden erhaltenen Ausschreibungsvolumens in €, mindestens € 100,00 </a:t>
            </a:r>
            <a:endParaRPr/>
          </a:p>
          <a:p>
            <a:pPr indent="0" lvl="0" marL="0" rtl="0" algn="l">
              <a:lnSpc>
                <a:spcPct val="105000"/>
              </a:lnSpc>
              <a:spcBef>
                <a:spcPts val="1200"/>
              </a:spcBef>
              <a:spcAft>
                <a:spcPts val="0"/>
              </a:spcAft>
              <a:buSzPts val="1600"/>
              <a:buNone/>
            </a:pPr>
            <a:r>
              <a:rPr lang="en"/>
              <a:t>(Wenn kein Auftrag beim Lieferanten eingeht: kostenlos) </a:t>
            </a:r>
            <a:endParaRPr/>
          </a:p>
          <a:p>
            <a:pPr indent="-314007" lvl="0" marL="457200" rtl="0" algn="l">
              <a:lnSpc>
                <a:spcPct val="105000"/>
              </a:lnSpc>
              <a:spcBef>
                <a:spcPts val="1200"/>
              </a:spcBef>
              <a:spcAft>
                <a:spcPts val="0"/>
              </a:spcAft>
              <a:buSzPts val="1600"/>
              <a:buChar char="-"/>
            </a:pPr>
            <a:r>
              <a:rPr lang="en" u="sng"/>
              <a:t>Auftraggeber: Kostenfrei</a:t>
            </a:r>
            <a:endParaRPr sz="1500"/>
          </a:p>
        </p:txBody>
      </p:sp>
      <p:pic>
        <p:nvPicPr>
          <p:cNvPr id="148" name="Google Shape;148;p10"/>
          <p:cNvPicPr preferRelativeResize="0"/>
          <p:nvPr/>
        </p:nvPicPr>
        <p:blipFill rotWithShape="1">
          <a:blip r:embed="rId3">
            <a:alphaModFix/>
          </a:blip>
          <a:srcRect b="0" l="0" r="0" t="0"/>
          <a:stretch/>
        </p:blipFill>
        <p:spPr>
          <a:xfrm>
            <a:off x="5394775" y="1183975"/>
            <a:ext cx="3448050" cy="2914650"/>
          </a:xfrm>
          <a:prstGeom prst="rect">
            <a:avLst/>
          </a:prstGeom>
          <a:noFill/>
          <a:ln>
            <a:noFill/>
          </a:ln>
        </p:spPr>
      </p:pic>
      <p:sp>
        <p:nvSpPr>
          <p:cNvPr id="149" name="Google Shape;149;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Wieviel kostet es?</a:t>
            </a:r>
            <a:endParaRPr/>
          </a:p>
        </p:txBody>
      </p:sp>
      <p:sp>
        <p:nvSpPr>
          <p:cNvPr id="155" name="Google Shape;155;p11"/>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t/>
            </a:r>
            <a:endParaRPr b="1"/>
          </a:p>
          <a:p>
            <a:pPr indent="0" lvl="0" marL="0" rtl="0" algn="l">
              <a:lnSpc>
                <a:spcPct val="115000"/>
              </a:lnSpc>
              <a:spcBef>
                <a:spcPts val="1200"/>
              </a:spcBef>
              <a:spcAft>
                <a:spcPts val="0"/>
              </a:spcAft>
              <a:buSzPts val="1600"/>
              <a:buNone/>
            </a:pPr>
            <a:r>
              <a:rPr b="1" lang="en"/>
              <a:t>2</a:t>
            </a:r>
            <a:r>
              <a:rPr b="1" lang="en">
                <a:solidFill>
                  <a:schemeClr val="dk2"/>
                </a:solidFill>
              </a:rPr>
              <a:t>. PBC (Payment by Customer) - </a:t>
            </a:r>
            <a:r>
              <a:rPr lang="en">
                <a:solidFill>
                  <a:schemeClr val="dk2"/>
                </a:solidFill>
              </a:rPr>
              <a:t>Der Auftraggeber trägt die Kosten für die Ausschreibung</a:t>
            </a:r>
            <a:endParaRPr>
              <a:solidFill>
                <a:schemeClr val="dk2"/>
              </a:solidFill>
            </a:endParaRPr>
          </a:p>
          <a:p>
            <a:pPr indent="-330200" lvl="0" marL="457200" rtl="0" algn="l">
              <a:lnSpc>
                <a:spcPct val="115000"/>
              </a:lnSpc>
              <a:spcBef>
                <a:spcPts val="1200"/>
              </a:spcBef>
              <a:spcAft>
                <a:spcPts val="0"/>
              </a:spcAft>
              <a:buSzPts val="1600"/>
              <a:buChar char="−"/>
            </a:pPr>
            <a:r>
              <a:rPr lang="en" u="sng">
                <a:solidFill>
                  <a:schemeClr val="dk2"/>
                </a:solidFill>
              </a:rPr>
              <a:t>Auftraggeber:</a:t>
            </a:r>
            <a:r>
              <a:rPr lang="en">
                <a:solidFill>
                  <a:schemeClr val="dk2"/>
                </a:solidFill>
              </a:rPr>
              <a:t> Im Erfolgsfall </a:t>
            </a:r>
            <a:r>
              <a:rPr lang="en" u="sng">
                <a:solidFill>
                  <a:schemeClr val="dk2"/>
                </a:solidFill>
              </a:rPr>
              <a:t>1 Promille</a:t>
            </a:r>
            <a:r>
              <a:rPr lang="en">
                <a:solidFill>
                  <a:schemeClr val="dk2"/>
                </a:solidFill>
              </a:rPr>
              <a:t> des vergebenen Ausschreibungsvolumens in €, mindestens € 100,00 </a:t>
            </a:r>
            <a:endParaRPr>
              <a:solidFill>
                <a:schemeClr val="dk2"/>
              </a:solidFill>
            </a:endParaRPr>
          </a:p>
          <a:p>
            <a:pPr indent="0" lvl="0" marL="0" rtl="0" algn="l">
              <a:lnSpc>
                <a:spcPct val="115000"/>
              </a:lnSpc>
              <a:spcBef>
                <a:spcPts val="1200"/>
              </a:spcBef>
              <a:spcAft>
                <a:spcPts val="0"/>
              </a:spcAft>
              <a:buSzPts val="1600"/>
              <a:buNone/>
            </a:pPr>
            <a:r>
              <a:rPr lang="en">
                <a:solidFill>
                  <a:schemeClr val="dk2"/>
                </a:solidFill>
              </a:rPr>
              <a:t>(Wenn der Auftraggeber keinen Auftrag erteilt: kostenlos) </a:t>
            </a:r>
            <a:endParaRPr>
              <a:solidFill>
                <a:schemeClr val="dk2"/>
              </a:solidFill>
            </a:endParaRPr>
          </a:p>
          <a:p>
            <a:pPr indent="-330200" lvl="0" marL="457200" rtl="0" algn="l">
              <a:lnSpc>
                <a:spcPct val="115000"/>
              </a:lnSpc>
              <a:spcBef>
                <a:spcPts val="1200"/>
              </a:spcBef>
              <a:spcAft>
                <a:spcPts val="0"/>
              </a:spcAft>
              <a:buSzPts val="1600"/>
              <a:buChar char="-"/>
            </a:pPr>
            <a:r>
              <a:rPr lang="en" u="sng">
                <a:solidFill>
                  <a:schemeClr val="dk2"/>
                </a:solidFill>
              </a:rPr>
              <a:t>Lieferant: Kostenfrei</a:t>
            </a:r>
            <a:endParaRPr u="sng">
              <a:solidFill>
                <a:schemeClr val="dk2"/>
              </a:solidFill>
            </a:endParaRPr>
          </a:p>
          <a:p>
            <a:pPr indent="0" lvl="0" marL="0" rtl="0" algn="l">
              <a:lnSpc>
                <a:spcPct val="115000"/>
              </a:lnSpc>
              <a:spcBef>
                <a:spcPts val="1200"/>
              </a:spcBef>
              <a:spcAft>
                <a:spcPts val="0"/>
              </a:spcAft>
              <a:buSzPts val="1600"/>
              <a:buNone/>
            </a:pPr>
            <a:r>
              <a:t/>
            </a:r>
            <a:endParaRPr b="1"/>
          </a:p>
          <a:p>
            <a:pPr indent="0" lvl="0" marL="0" rtl="0" algn="l">
              <a:lnSpc>
                <a:spcPct val="115000"/>
              </a:lnSpc>
              <a:spcBef>
                <a:spcPts val="1200"/>
              </a:spcBef>
              <a:spcAft>
                <a:spcPts val="1200"/>
              </a:spcAft>
              <a:buSzPts val="1600"/>
              <a:buNone/>
            </a:pPr>
            <a:r>
              <a:t/>
            </a:r>
            <a:endParaRPr/>
          </a:p>
        </p:txBody>
      </p:sp>
      <p:pic>
        <p:nvPicPr>
          <p:cNvPr id="156" name="Google Shape;156;p11"/>
          <p:cNvPicPr preferRelativeResize="0"/>
          <p:nvPr/>
        </p:nvPicPr>
        <p:blipFill rotWithShape="1">
          <a:blip r:embed="rId3">
            <a:alphaModFix/>
          </a:blip>
          <a:srcRect b="0" l="0" r="0" t="0"/>
          <a:stretch/>
        </p:blipFill>
        <p:spPr>
          <a:xfrm>
            <a:off x="5156850" y="1295725"/>
            <a:ext cx="3789425" cy="2261675"/>
          </a:xfrm>
          <a:prstGeom prst="rect">
            <a:avLst/>
          </a:prstGeom>
          <a:noFill/>
          <a:ln>
            <a:noFill/>
          </a:ln>
        </p:spPr>
      </p:pic>
      <p:sp>
        <p:nvSpPr>
          <p:cNvPr id="157" name="Google Shape;157;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Was unsere Kunden sagen: MANN+HUMMEL</a:t>
            </a:r>
            <a:endParaRPr/>
          </a:p>
        </p:txBody>
      </p:sp>
      <p:sp>
        <p:nvSpPr>
          <p:cNvPr id="163" name="Google Shape;163;p12"/>
          <p:cNvSpPr txBox="1"/>
          <p:nvPr>
            <p:ph idx="1" type="body"/>
          </p:nvPr>
        </p:nvSpPr>
        <p:spPr>
          <a:xfrm>
            <a:off x="263425" y="784800"/>
            <a:ext cx="4816500" cy="425265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600"/>
              <a:buNone/>
            </a:pPr>
            <a:r>
              <a:t/>
            </a:r>
            <a:endParaRPr i="1" sz="1800"/>
          </a:p>
          <a:p>
            <a:pPr indent="0" lvl="0" marL="0" rtl="0" algn="l">
              <a:lnSpc>
                <a:spcPct val="115000"/>
              </a:lnSpc>
              <a:spcBef>
                <a:spcPts val="1200"/>
              </a:spcBef>
              <a:spcAft>
                <a:spcPts val="0"/>
              </a:spcAft>
              <a:buSzPts val="1600"/>
              <a:buNone/>
            </a:pPr>
            <a:r>
              <a:rPr i="1" lang="en" sz="1800"/>
              <a:t>“Egal, wie viele Unternehmen an der Ausschreibung teilnehmen möchten - wir schauen uns immer die Top 3 an, die den besten Preis anbieten."</a:t>
            </a:r>
            <a:endParaRPr i="1" sz="1800"/>
          </a:p>
          <a:p>
            <a:pPr indent="0" lvl="0" marL="0" rtl="0" algn="l">
              <a:lnSpc>
                <a:spcPct val="115000"/>
              </a:lnSpc>
              <a:spcBef>
                <a:spcPts val="1200"/>
              </a:spcBef>
              <a:spcAft>
                <a:spcPts val="0"/>
              </a:spcAft>
              <a:buSzPts val="1600"/>
              <a:buNone/>
            </a:pPr>
            <a:r>
              <a:t/>
            </a:r>
            <a:endParaRPr i="1" sz="1800"/>
          </a:p>
          <a:p>
            <a:pPr indent="0" lvl="0" marL="0" rtl="0" algn="l">
              <a:lnSpc>
                <a:spcPct val="115000"/>
              </a:lnSpc>
              <a:spcBef>
                <a:spcPts val="1200"/>
              </a:spcBef>
              <a:spcAft>
                <a:spcPts val="0"/>
              </a:spcAft>
              <a:buSzPts val="1600"/>
              <a:buNone/>
            </a:pPr>
            <a:r>
              <a:rPr lang="en"/>
              <a:t>Elke Ertl, verantwortlich für den zentralen Frachteinkauf aller Unternehmensstandorte weltweit</a:t>
            </a:r>
            <a:endParaRPr/>
          </a:p>
          <a:p>
            <a:pPr indent="0" lvl="0" marL="0" rtl="0" algn="l">
              <a:lnSpc>
                <a:spcPct val="115000"/>
              </a:lnSpc>
              <a:spcBef>
                <a:spcPts val="1200"/>
              </a:spcBef>
              <a:spcAft>
                <a:spcPts val="0"/>
              </a:spcAft>
              <a:buSzPts val="1600"/>
              <a:buNone/>
            </a:pPr>
            <a:r>
              <a:rPr b="1" lang="en"/>
              <a:t>MANN+HUMMEL</a:t>
            </a:r>
            <a:endParaRPr b="1"/>
          </a:p>
          <a:p>
            <a:pPr indent="0" lvl="0" marL="0" rtl="0" algn="l">
              <a:lnSpc>
                <a:spcPct val="115000"/>
              </a:lnSpc>
              <a:spcBef>
                <a:spcPts val="1200"/>
              </a:spcBef>
              <a:spcAft>
                <a:spcPts val="1200"/>
              </a:spcAft>
              <a:buSzPts val="1600"/>
              <a:buNone/>
            </a:pPr>
            <a:r>
              <a:t/>
            </a:r>
            <a:endParaRPr sz="1800"/>
          </a:p>
        </p:txBody>
      </p:sp>
      <p:pic>
        <p:nvPicPr>
          <p:cNvPr id="164" name="Google Shape;164;p12"/>
          <p:cNvPicPr preferRelativeResize="0"/>
          <p:nvPr/>
        </p:nvPicPr>
        <p:blipFill rotWithShape="1">
          <a:blip r:embed="rId3">
            <a:alphaModFix/>
          </a:blip>
          <a:srcRect b="0" l="0" r="0" t="0"/>
          <a:stretch/>
        </p:blipFill>
        <p:spPr>
          <a:xfrm>
            <a:off x="5619300" y="2228750"/>
            <a:ext cx="2825950" cy="1022800"/>
          </a:xfrm>
          <a:prstGeom prst="rect">
            <a:avLst/>
          </a:prstGeom>
          <a:noFill/>
          <a:ln>
            <a:noFill/>
          </a:ln>
        </p:spPr>
      </p:pic>
      <p:sp>
        <p:nvSpPr>
          <p:cNvPr id="165" name="Google Shape;165;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Was unsere Kunden sagen: Speira GmbH</a:t>
            </a:r>
            <a:endParaRPr/>
          </a:p>
        </p:txBody>
      </p:sp>
      <p:sp>
        <p:nvSpPr>
          <p:cNvPr id="171" name="Google Shape;171;p13"/>
          <p:cNvSpPr txBox="1"/>
          <p:nvPr>
            <p:ph idx="1" type="body"/>
          </p:nvPr>
        </p:nvSpPr>
        <p:spPr>
          <a:xfrm>
            <a:off x="263425" y="1456650"/>
            <a:ext cx="4816500" cy="3580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i="1" lang="en" sz="1800"/>
              <a:t>"Zuverlässige, kurze Zustellzeiten und hohe Liefertreue sind in unserer Branche wichtige Wettbewerbsfaktoren. Hier sehen wir ein großes Potenzial."</a:t>
            </a:r>
            <a:endParaRPr i="1" sz="1800"/>
          </a:p>
          <a:p>
            <a:pPr indent="0" lvl="0" marL="0" rtl="0" algn="l">
              <a:lnSpc>
                <a:spcPct val="115000"/>
              </a:lnSpc>
              <a:spcBef>
                <a:spcPts val="1200"/>
              </a:spcBef>
              <a:spcAft>
                <a:spcPts val="0"/>
              </a:spcAft>
              <a:buSzPts val="1600"/>
              <a:buNone/>
            </a:pPr>
            <a:r>
              <a:t/>
            </a:r>
            <a:endParaRPr/>
          </a:p>
          <a:p>
            <a:pPr indent="0" lvl="0" marL="0" rtl="0" algn="l">
              <a:lnSpc>
                <a:spcPct val="115000"/>
              </a:lnSpc>
              <a:spcBef>
                <a:spcPts val="1200"/>
              </a:spcBef>
              <a:spcAft>
                <a:spcPts val="0"/>
              </a:spcAft>
              <a:buSzPts val="1600"/>
              <a:buNone/>
            </a:pPr>
            <a:r>
              <a:rPr lang="en"/>
              <a:t>Monika Schucht</a:t>
            </a:r>
            <a:endParaRPr/>
          </a:p>
          <a:p>
            <a:pPr indent="0" lvl="0" marL="0" rtl="0" algn="l">
              <a:lnSpc>
                <a:spcPct val="115000"/>
              </a:lnSpc>
              <a:spcBef>
                <a:spcPts val="1200"/>
              </a:spcBef>
              <a:spcAft>
                <a:spcPts val="0"/>
              </a:spcAft>
              <a:buSzPts val="1600"/>
              <a:buNone/>
            </a:pPr>
            <a:r>
              <a:rPr lang="en"/>
              <a:t>Category Manager Logistics, General Procurement</a:t>
            </a:r>
            <a:endParaRPr/>
          </a:p>
          <a:p>
            <a:pPr indent="0" lvl="0" marL="0" rtl="0" algn="l">
              <a:lnSpc>
                <a:spcPct val="115000"/>
              </a:lnSpc>
              <a:spcBef>
                <a:spcPts val="1200"/>
              </a:spcBef>
              <a:spcAft>
                <a:spcPts val="0"/>
              </a:spcAft>
              <a:buSzPts val="1600"/>
              <a:buNone/>
            </a:pPr>
            <a:r>
              <a:rPr b="1" lang="en"/>
              <a:t>Speira GmbH</a:t>
            </a:r>
            <a:endParaRPr b="1"/>
          </a:p>
          <a:p>
            <a:pPr indent="0" lvl="0" marL="0" rtl="0" algn="l">
              <a:lnSpc>
                <a:spcPct val="115000"/>
              </a:lnSpc>
              <a:spcBef>
                <a:spcPts val="1200"/>
              </a:spcBef>
              <a:spcAft>
                <a:spcPts val="1200"/>
              </a:spcAft>
              <a:buSzPts val="1600"/>
              <a:buNone/>
            </a:pPr>
            <a:r>
              <a:t/>
            </a:r>
            <a:endParaRPr sz="1800"/>
          </a:p>
        </p:txBody>
      </p:sp>
      <p:pic>
        <p:nvPicPr>
          <p:cNvPr descr="speira.png" id="172" name="Google Shape;172;p13"/>
          <p:cNvPicPr preferRelativeResize="0"/>
          <p:nvPr/>
        </p:nvPicPr>
        <p:blipFill rotWithShape="1">
          <a:blip r:embed="rId3">
            <a:alphaModFix/>
          </a:blip>
          <a:srcRect b="0" l="0" r="0" t="0"/>
          <a:stretch/>
        </p:blipFill>
        <p:spPr>
          <a:xfrm>
            <a:off x="5135765" y="2029315"/>
            <a:ext cx="3848348" cy="1428790"/>
          </a:xfrm>
          <a:prstGeom prst="rect">
            <a:avLst/>
          </a:prstGeom>
          <a:noFill/>
          <a:ln>
            <a:noFill/>
          </a:ln>
        </p:spPr>
      </p:pic>
      <p:sp>
        <p:nvSpPr>
          <p:cNvPr id="173" name="Google Shape;17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Kontakt</a:t>
            </a:r>
            <a:endParaRPr/>
          </a:p>
        </p:txBody>
      </p:sp>
      <p:sp>
        <p:nvSpPr>
          <p:cNvPr id="179" name="Google Shape;179;p14"/>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200"/>
              </a:spcBef>
              <a:spcAft>
                <a:spcPts val="0"/>
              </a:spcAft>
              <a:buSzPts val="1600"/>
              <a:buNone/>
            </a:pPr>
            <a:r>
              <a:rPr lang="en"/>
              <a:t>Cargoclix</a:t>
            </a:r>
            <a:endParaRPr/>
          </a:p>
          <a:p>
            <a:pPr indent="0" lvl="0" marL="0" rtl="0" algn="l">
              <a:lnSpc>
                <a:spcPct val="100000"/>
              </a:lnSpc>
              <a:spcBef>
                <a:spcPts val="1200"/>
              </a:spcBef>
              <a:spcAft>
                <a:spcPts val="0"/>
              </a:spcAft>
              <a:buSzPts val="1600"/>
              <a:buNone/>
            </a:pPr>
            <a:r>
              <a:rPr lang="en"/>
              <a:t>Dr. Meier &amp; Schmidt GmbH</a:t>
            </a:r>
            <a:endParaRPr/>
          </a:p>
          <a:p>
            <a:pPr indent="0" lvl="0" marL="0" rtl="0" algn="l">
              <a:lnSpc>
                <a:spcPct val="100000"/>
              </a:lnSpc>
              <a:spcBef>
                <a:spcPts val="1200"/>
              </a:spcBef>
              <a:spcAft>
                <a:spcPts val="0"/>
              </a:spcAft>
              <a:buSzPts val="1600"/>
              <a:buNone/>
            </a:pPr>
            <a:r>
              <a:rPr lang="en"/>
              <a:t>Münsterplatz 11 / Im Kornhaus</a:t>
            </a:r>
            <a:endParaRPr/>
          </a:p>
          <a:p>
            <a:pPr indent="0" lvl="0" marL="0" rtl="0" algn="l">
              <a:lnSpc>
                <a:spcPct val="100000"/>
              </a:lnSpc>
              <a:spcBef>
                <a:spcPts val="1200"/>
              </a:spcBef>
              <a:spcAft>
                <a:spcPts val="0"/>
              </a:spcAft>
              <a:buSzPts val="1600"/>
              <a:buNone/>
            </a:pPr>
            <a:r>
              <a:rPr lang="en"/>
              <a:t>D-79098 Freiburg</a:t>
            </a:r>
            <a:endParaRPr/>
          </a:p>
          <a:p>
            <a:pPr indent="0" lvl="0" marL="0" rtl="0" algn="l">
              <a:lnSpc>
                <a:spcPct val="100000"/>
              </a:lnSpc>
              <a:spcBef>
                <a:spcPts val="1200"/>
              </a:spcBef>
              <a:spcAft>
                <a:spcPts val="0"/>
              </a:spcAft>
              <a:buSzPts val="1600"/>
              <a:buNone/>
            </a:pPr>
            <a:r>
              <a:rPr lang="en"/>
              <a:t>Tel: +49 (0) 761 / 20 55 11 00</a:t>
            </a:r>
            <a:endParaRPr/>
          </a:p>
          <a:p>
            <a:pPr indent="0" lvl="0" marL="0" rtl="0" algn="l">
              <a:lnSpc>
                <a:spcPct val="100000"/>
              </a:lnSpc>
              <a:spcBef>
                <a:spcPts val="1200"/>
              </a:spcBef>
              <a:spcAft>
                <a:spcPts val="0"/>
              </a:spcAft>
              <a:buSzPts val="1600"/>
              <a:buNone/>
            </a:pPr>
            <a:r>
              <a:rPr lang="en"/>
              <a:t>Fax: +49 (0) 761 / 20 55 11 22</a:t>
            </a:r>
            <a:endParaRPr/>
          </a:p>
          <a:p>
            <a:pPr indent="0" lvl="0" marL="0" rtl="0" algn="l">
              <a:lnSpc>
                <a:spcPct val="100000"/>
              </a:lnSpc>
              <a:spcBef>
                <a:spcPts val="1200"/>
              </a:spcBef>
              <a:spcAft>
                <a:spcPts val="0"/>
              </a:spcAft>
              <a:buSzPts val="1600"/>
              <a:buNone/>
            </a:pPr>
            <a:r>
              <a:rPr lang="en"/>
              <a:t>E-Mail: tender@cargoclix.com</a:t>
            </a:r>
            <a:endParaRPr/>
          </a:p>
          <a:p>
            <a:pPr indent="0" lvl="0" marL="0" rtl="0" algn="l">
              <a:lnSpc>
                <a:spcPct val="100000"/>
              </a:lnSpc>
              <a:spcBef>
                <a:spcPts val="1200"/>
              </a:spcBef>
              <a:spcAft>
                <a:spcPts val="0"/>
              </a:spcAft>
              <a:buSzPts val="1600"/>
              <a:buNone/>
            </a:pPr>
            <a:r>
              <a:rPr lang="en"/>
              <a:t>Webseite: </a:t>
            </a:r>
            <a:r>
              <a:rPr lang="en" u="sng">
                <a:solidFill>
                  <a:schemeClr val="hlink"/>
                </a:solidFill>
                <a:hlinkClick r:id="rId3"/>
              </a:rPr>
              <a:t>www.cargoclix.com</a:t>
            </a:r>
            <a:endParaRPr/>
          </a:p>
          <a:p>
            <a:pPr indent="0" lvl="0" marL="0" rtl="0" algn="l">
              <a:lnSpc>
                <a:spcPct val="150000"/>
              </a:lnSpc>
              <a:spcBef>
                <a:spcPts val="1200"/>
              </a:spcBef>
              <a:spcAft>
                <a:spcPts val="0"/>
              </a:spcAft>
              <a:buSzPts val="1600"/>
              <a:buNone/>
            </a:pPr>
            <a:r>
              <a:t/>
            </a:r>
            <a:endParaRPr sz="1050">
              <a:solidFill>
                <a:srgbClr val="7F7F7F"/>
              </a:solidFill>
            </a:endParaRPr>
          </a:p>
          <a:p>
            <a:pPr indent="0" lvl="0" marL="0" rtl="0" algn="l">
              <a:lnSpc>
                <a:spcPct val="150000"/>
              </a:lnSpc>
              <a:spcBef>
                <a:spcPts val="0"/>
              </a:spcBef>
              <a:spcAft>
                <a:spcPts val="0"/>
              </a:spcAft>
              <a:buSzPts val="1600"/>
              <a:buNone/>
            </a:pPr>
            <a:r>
              <a:rPr lang="en" sz="1050">
                <a:solidFill>
                  <a:srgbClr val="7F7F7F"/>
                </a:solidFill>
              </a:rPr>
              <a:t>Copyright: Copyright: Dr. Meier &amp; Schmidt GmbH</a:t>
            </a:r>
            <a:endParaRPr/>
          </a:p>
        </p:txBody>
      </p:sp>
      <p:pic>
        <p:nvPicPr>
          <p:cNvPr id="180" name="Google Shape;180;p14"/>
          <p:cNvPicPr preferRelativeResize="0"/>
          <p:nvPr/>
        </p:nvPicPr>
        <p:blipFill rotWithShape="1">
          <a:blip r:embed="rId4">
            <a:alphaModFix/>
          </a:blip>
          <a:srcRect b="0" l="0" r="0" t="0"/>
          <a:stretch/>
        </p:blipFill>
        <p:spPr>
          <a:xfrm>
            <a:off x="5614175" y="1076274"/>
            <a:ext cx="2996075" cy="3137675"/>
          </a:xfrm>
          <a:prstGeom prst="rect">
            <a:avLst/>
          </a:prstGeom>
          <a:noFill/>
          <a:ln>
            <a:noFill/>
          </a:ln>
        </p:spPr>
      </p:pic>
      <p:sp>
        <p:nvSpPr>
          <p:cNvPr id="181" name="Google Shape;181;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15"/>
          <p:cNvSpPr txBox="1"/>
          <p:nvPr>
            <p:ph type="ctrTitle"/>
          </p:nvPr>
        </p:nvSpPr>
        <p:spPr>
          <a:xfrm>
            <a:off x="311700" y="336700"/>
            <a:ext cx="8520600" cy="128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1" lang="en" sz="5000"/>
              <a:t>Vielen Dank!</a:t>
            </a:r>
            <a:endParaRPr b="1" sz="5000"/>
          </a:p>
          <a:p>
            <a:pPr indent="0" lvl="0" marL="0" rtl="0" algn="l">
              <a:lnSpc>
                <a:spcPct val="100000"/>
              </a:lnSpc>
              <a:spcBef>
                <a:spcPts val="0"/>
              </a:spcBef>
              <a:spcAft>
                <a:spcPts val="0"/>
              </a:spcAft>
              <a:buSzPts val="3600"/>
              <a:buNone/>
            </a:pPr>
            <a:r>
              <a:rPr b="1" lang="en" sz="2900"/>
              <a:t>Wir bleiben über die sozialen Medien in Kontakt!</a:t>
            </a:r>
            <a:endParaRPr b="1" sz="2900"/>
          </a:p>
          <a:p>
            <a:pPr indent="0" lvl="0" marL="0" rtl="0" algn="l">
              <a:lnSpc>
                <a:spcPct val="100000"/>
              </a:lnSpc>
              <a:spcBef>
                <a:spcPts val="0"/>
              </a:spcBef>
              <a:spcAft>
                <a:spcPts val="0"/>
              </a:spcAft>
              <a:buSzPts val="3600"/>
              <a:buNone/>
            </a:pPr>
            <a:r>
              <a:t/>
            </a:r>
            <a:endParaRPr b="1" sz="5000"/>
          </a:p>
        </p:txBody>
      </p:sp>
      <p:pic>
        <p:nvPicPr>
          <p:cNvPr id="187" name="Google Shape;187;p15"/>
          <p:cNvPicPr preferRelativeResize="0"/>
          <p:nvPr/>
        </p:nvPicPr>
        <p:blipFill rotWithShape="1">
          <a:blip r:embed="rId3">
            <a:alphaModFix/>
          </a:blip>
          <a:srcRect b="0" l="0" r="0" t="0"/>
          <a:stretch/>
        </p:blipFill>
        <p:spPr>
          <a:xfrm>
            <a:off x="4376000" y="3227600"/>
            <a:ext cx="4703401" cy="1873999"/>
          </a:xfrm>
          <a:prstGeom prst="rect">
            <a:avLst/>
          </a:prstGeom>
          <a:noFill/>
          <a:ln>
            <a:noFill/>
          </a:ln>
        </p:spPr>
      </p:pic>
      <p:pic>
        <p:nvPicPr>
          <p:cNvPr id="188" name="Google Shape;188;p15">
            <a:hlinkClick r:id="rId4"/>
          </p:cNvPr>
          <p:cNvPicPr preferRelativeResize="0"/>
          <p:nvPr/>
        </p:nvPicPr>
        <p:blipFill rotWithShape="1">
          <a:blip r:embed="rId5">
            <a:alphaModFix/>
          </a:blip>
          <a:srcRect b="0" l="0" r="0" t="0"/>
          <a:stretch/>
        </p:blipFill>
        <p:spPr>
          <a:xfrm>
            <a:off x="512375" y="1957450"/>
            <a:ext cx="614300" cy="614300"/>
          </a:xfrm>
          <a:prstGeom prst="rect">
            <a:avLst/>
          </a:prstGeom>
          <a:noFill/>
          <a:ln>
            <a:noFill/>
          </a:ln>
        </p:spPr>
      </p:pic>
      <p:pic>
        <p:nvPicPr>
          <p:cNvPr id="189" name="Google Shape;189;p15">
            <a:hlinkClick r:id="rId6"/>
          </p:cNvPr>
          <p:cNvPicPr preferRelativeResize="0"/>
          <p:nvPr/>
        </p:nvPicPr>
        <p:blipFill rotWithShape="1">
          <a:blip r:embed="rId7">
            <a:alphaModFix/>
          </a:blip>
          <a:srcRect b="0" l="0" r="0" t="0"/>
          <a:stretch/>
        </p:blipFill>
        <p:spPr>
          <a:xfrm>
            <a:off x="1749925" y="1957450"/>
            <a:ext cx="614300" cy="614300"/>
          </a:xfrm>
          <a:prstGeom prst="rect">
            <a:avLst/>
          </a:prstGeom>
          <a:noFill/>
          <a:ln>
            <a:noFill/>
          </a:ln>
        </p:spPr>
      </p:pic>
      <p:pic>
        <p:nvPicPr>
          <p:cNvPr id="190" name="Google Shape;190;p15">
            <a:hlinkClick r:id="rId8"/>
          </p:cNvPr>
          <p:cNvPicPr preferRelativeResize="0"/>
          <p:nvPr/>
        </p:nvPicPr>
        <p:blipFill rotWithShape="1">
          <a:blip r:embed="rId9">
            <a:alphaModFix/>
          </a:blip>
          <a:srcRect b="0" l="0" r="0" t="0"/>
          <a:stretch/>
        </p:blipFill>
        <p:spPr>
          <a:xfrm>
            <a:off x="2987475" y="1957450"/>
            <a:ext cx="614300" cy="61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Was ist Cargoclix?</a:t>
            </a:r>
            <a:endParaRPr/>
          </a:p>
        </p:txBody>
      </p:sp>
      <p:sp>
        <p:nvSpPr>
          <p:cNvPr id="79" name="Google Shape;79;p2"/>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t/>
            </a:r>
            <a:endParaRPr/>
          </a:p>
          <a:p>
            <a:pPr indent="0" lvl="0" marL="0" rtl="0" algn="l">
              <a:lnSpc>
                <a:spcPct val="115000"/>
              </a:lnSpc>
              <a:spcBef>
                <a:spcPts val="1200"/>
              </a:spcBef>
              <a:spcAft>
                <a:spcPts val="0"/>
              </a:spcAft>
              <a:buSzPts val="1600"/>
              <a:buNone/>
            </a:pPr>
            <a:r>
              <a:rPr b="1" lang="en"/>
              <a:t>Cargoclix</a:t>
            </a:r>
            <a:r>
              <a:rPr lang="en"/>
              <a:t> ist ein neutraler Internetmarktplatz für die elektronische Ausschreibung von Transporten und Logistikdienstleistungen, sowie ein Anbieter von modularen Zeitfenstermanagementsystemen.</a:t>
            </a:r>
            <a:endParaRPr/>
          </a:p>
          <a:p>
            <a:pPr indent="0" lvl="0" marL="0" rtl="0" algn="l">
              <a:lnSpc>
                <a:spcPct val="115000"/>
              </a:lnSpc>
              <a:spcBef>
                <a:spcPts val="1200"/>
              </a:spcBef>
              <a:spcAft>
                <a:spcPts val="0"/>
              </a:spcAft>
              <a:buSzPts val="1600"/>
              <a:buNone/>
            </a:pPr>
            <a:r>
              <a:t/>
            </a:r>
            <a:endParaRPr/>
          </a:p>
          <a:p>
            <a:pPr indent="0" lvl="0" marL="0" rtl="0" algn="l">
              <a:lnSpc>
                <a:spcPct val="115000"/>
              </a:lnSpc>
              <a:spcBef>
                <a:spcPts val="0"/>
              </a:spcBef>
              <a:spcAft>
                <a:spcPts val="0"/>
              </a:spcAft>
              <a:buSzPts val="1600"/>
              <a:buNone/>
            </a:pPr>
            <a:r>
              <a:rPr lang="en"/>
              <a:t>Cargoclix in Zahlen: </a:t>
            </a:r>
            <a:endParaRPr/>
          </a:p>
          <a:p>
            <a:pPr indent="0" lvl="0" marL="0" rtl="0" algn="l">
              <a:lnSpc>
                <a:spcPct val="115000"/>
              </a:lnSpc>
              <a:spcBef>
                <a:spcPts val="0"/>
              </a:spcBef>
              <a:spcAft>
                <a:spcPts val="0"/>
              </a:spcAft>
              <a:buSzPts val="1600"/>
              <a:buNone/>
            </a:pPr>
            <a:r>
              <a:t/>
            </a:r>
            <a:endParaRPr/>
          </a:p>
          <a:p>
            <a:pPr indent="-330200" lvl="0" marL="457200" rtl="0" algn="l">
              <a:lnSpc>
                <a:spcPct val="115000"/>
              </a:lnSpc>
              <a:spcBef>
                <a:spcPts val="0"/>
              </a:spcBef>
              <a:spcAft>
                <a:spcPts val="0"/>
              </a:spcAft>
              <a:buSzPts val="1600"/>
              <a:buChar char="●"/>
            </a:pPr>
            <a:r>
              <a:rPr b="1" lang="en"/>
              <a:t>20+ </a:t>
            </a:r>
            <a:r>
              <a:rPr lang="en"/>
              <a:t>Jahre Erfahrung</a:t>
            </a:r>
            <a:endParaRPr/>
          </a:p>
          <a:p>
            <a:pPr indent="-330200" lvl="0" marL="457200" rtl="0" algn="l">
              <a:lnSpc>
                <a:spcPct val="115000"/>
              </a:lnSpc>
              <a:spcBef>
                <a:spcPts val="0"/>
              </a:spcBef>
              <a:spcAft>
                <a:spcPts val="0"/>
              </a:spcAft>
              <a:buSzPts val="1600"/>
              <a:buChar char="●"/>
            </a:pPr>
            <a:r>
              <a:rPr b="1" lang="en"/>
              <a:t>1.000+</a:t>
            </a:r>
            <a:r>
              <a:rPr lang="en"/>
              <a:t> Kundenstandorte</a:t>
            </a:r>
            <a:endParaRPr/>
          </a:p>
          <a:p>
            <a:pPr indent="-330200" lvl="0" marL="457200" rtl="0" algn="l">
              <a:lnSpc>
                <a:spcPct val="115000"/>
              </a:lnSpc>
              <a:spcBef>
                <a:spcPts val="0"/>
              </a:spcBef>
              <a:spcAft>
                <a:spcPts val="0"/>
              </a:spcAft>
              <a:buSzPts val="1600"/>
              <a:buChar char="●"/>
            </a:pPr>
            <a:r>
              <a:rPr b="1" lang="en"/>
              <a:t>65.000+</a:t>
            </a:r>
            <a:r>
              <a:rPr lang="en"/>
              <a:t> Benutzer</a:t>
            </a:r>
            <a:endParaRPr/>
          </a:p>
        </p:txBody>
      </p:sp>
      <p:pic>
        <p:nvPicPr>
          <p:cNvPr id="80" name="Google Shape;80;p2"/>
          <p:cNvPicPr preferRelativeResize="0"/>
          <p:nvPr/>
        </p:nvPicPr>
        <p:blipFill rotWithShape="1">
          <a:blip r:embed="rId3">
            <a:alphaModFix/>
          </a:blip>
          <a:srcRect b="0" l="0" r="0" t="0"/>
          <a:stretch/>
        </p:blipFill>
        <p:spPr>
          <a:xfrm>
            <a:off x="5202175" y="1291338"/>
            <a:ext cx="3789425" cy="2560822"/>
          </a:xfrm>
          <a:prstGeom prst="rect">
            <a:avLst/>
          </a:prstGeom>
          <a:noFill/>
          <a:ln>
            <a:noFill/>
          </a:ln>
        </p:spPr>
      </p:pic>
      <p:sp>
        <p:nvSpPr>
          <p:cNvPr id="81" name="Google Shape;81;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Was ist Cargoclix TENDER?</a:t>
            </a:r>
            <a:endParaRPr/>
          </a:p>
        </p:txBody>
      </p:sp>
      <p:sp>
        <p:nvSpPr>
          <p:cNvPr id="87" name="Google Shape;87;p3"/>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108106"/>
              <a:buNone/>
            </a:pPr>
            <a:r>
              <a:t/>
            </a:r>
            <a:endParaRPr/>
          </a:p>
          <a:p>
            <a:pPr indent="0" lvl="0" marL="0" rtl="0" algn="l">
              <a:lnSpc>
                <a:spcPct val="115000"/>
              </a:lnSpc>
              <a:spcBef>
                <a:spcPts val="1200"/>
              </a:spcBef>
              <a:spcAft>
                <a:spcPts val="0"/>
              </a:spcAft>
              <a:buSzPct val="108106"/>
              <a:buNone/>
            </a:pPr>
            <a:r>
              <a:rPr b="1" lang="en"/>
              <a:t>Cargoclix TENDER</a:t>
            </a:r>
            <a:r>
              <a:rPr lang="en"/>
              <a:t> ist ein führender Marktplatz für die </a:t>
            </a:r>
            <a:r>
              <a:rPr lang="en">
                <a:solidFill>
                  <a:schemeClr val="dk2"/>
                </a:solidFill>
              </a:rPr>
              <a:t>Durchführung elektronischer Ausschreibungen von Kontrakten mit mittel- und langfristiger Laufzeit. </a:t>
            </a:r>
            <a:r>
              <a:rPr lang="en"/>
              <a:t>Ausgerichtet auf die Bedürfnisse von Transport und Logistik ist TENDER für alle wichtigen Transportmodalitäten und logistischen Dienstleistungen konzipiert. Tausende von Unternehmen aus den Bereichen Industrie, Handel und Logistik weltweit haben sich seit 1998 auf der Plattform registriert und nutzen TENDER.</a:t>
            </a:r>
            <a:endParaRPr/>
          </a:p>
          <a:p>
            <a:pPr indent="0" lvl="0" marL="0" rtl="0" algn="l">
              <a:lnSpc>
                <a:spcPct val="115000"/>
              </a:lnSpc>
              <a:spcBef>
                <a:spcPts val="1200"/>
              </a:spcBef>
              <a:spcAft>
                <a:spcPts val="0"/>
              </a:spcAft>
              <a:buSzPct val="108106"/>
              <a:buNone/>
            </a:pPr>
            <a:r>
              <a:t/>
            </a:r>
            <a:endParaRPr/>
          </a:p>
          <a:p>
            <a:pPr indent="0" lvl="0" marL="0" rtl="0" algn="l">
              <a:lnSpc>
                <a:spcPct val="115000"/>
              </a:lnSpc>
              <a:spcBef>
                <a:spcPts val="1200"/>
              </a:spcBef>
              <a:spcAft>
                <a:spcPts val="0"/>
              </a:spcAft>
              <a:buSzPct val="108106"/>
              <a:buNone/>
            </a:pPr>
            <a:r>
              <a:rPr lang="en"/>
              <a:t>Cargoclix TENDER steht allen Nutzern in der Cloud als "Software as a Service" zur Verfügung.</a:t>
            </a:r>
            <a:endParaRPr/>
          </a:p>
          <a:p>
            <a:pPr indent="0" lvl="0" marL="0" rtl="0" algn="l">
              <a:lnSpc>
                <a:spcPct val="115000"/>
              </a:lnSpc>
              <a:spcBef>
                <a:spcPts val="1200"/>
              </a:spcBef>
              <a:spcAft>
                <a:spcPts val="1200"/>
              </a:spcAft>
              <a:buSzPct val="108106"/>
              <a:buNone/>
            </a:pPr>
            <a:r>
              <a:t/>
            </a:r>
            <a:endParaRPr b="1"/>
          </a:p>
        </p:txBody>
      </p:sp>
      <p:pic>
        <p:nvPicPr>
          <p:cNvPr id="88" name="Google Shape;88;p3"/>
          <p:cNvPicPr preferRelativeResize="0"/>
          <p:nvPr/>
        </p:nvPicPr>
        <p:blipFill rotWithShape="1">
          <a:blip r:embed="rId3">
            <a:alphaModFix/>
          </a:blip>
          <a:srcRect b="0" l="0" r="0" t="0"/>
          <a:stretch/>
        </p:blipFill>
        <p:spPr>
          <a:xfrm>
            <a:off x="5441775" y="1121600"/>
            <a:ext cx="3560674" cy="3123625"/>
          </a:xfrm>
          <a:prstGeom prst="rect">
            <a:avLst/>
          </a:prstGeom>
          <a:noFill/>
          <a:ln>
            <a:noFill/>
          </a:ln>
        </p:spPr>
      </p:pic>
      <p:sp>
        <p:nvSpPr>
          <p:cNvPr id="89" name="Google Shape;89;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solidFill>
                  <a:schemeClr val="lt1"/>
                </a:solidFill>
              </a:rPr>
              <a:t>Welche Arten von Ausschreiungen bietet Cargoclix TENDER an?</a:t>
            </a:r>
            <a:endParaRPr sz="2400">
              <a:solidFill>
                <a:schemeClr val="lt1"/>
              </a:solidFill>
            </a:endParaRPr>
          </a:p>
        </p:txBody>
      </p:sp>
      <p:sp>
        <p:nvSpPr>
          <p:cNvPr id="95" name="Google Shape;95;p4"/>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t/>
            </a:r>
            <a:endParaRPr/>
          </a:p>
          <a:p>
            <a:pPr indent="0" lvl="0" marL="0" rtl="0" algn="l">
              <a:lnSpc>
                <a:spcPct val="115000"/>
              </a:lnSpc>
              <a:spcBef>
                <a:spcPts val="0"/>
              </a:spcBef>
              <a:spcAft>
                <a:spcPts val="0"/>
              </a:spcAft>
              <a:buSzPts val="1600"/>
              <a:buNone/>
            </a:pPr>
            <a:r>
              <a:rPr lang="en"/>
              <a:t>Mehr als </a:t>
            </a:r>
            <a:r>
              <a:rPr b="1" lang="en"/>
              <a:t>28.500</a:t>
            </a:r>
            <a:r>
              <a:rPr lang="en"/>
              <a:t> registrierte Nutzer aus den Bereichen Industrie, Handel, Transport und Logistik führen auf Cargoclix TENDER </a:t>
            </a:r>
            <a:r>
              <a:rPr b="1" lang="en"/>
              <a:t>nationale und internationale Ausschreibungen</a:t>
            </a:r>
            <a:r>
              <a:rPr lang="en"/>
              <a:t> in folgenden Bereichen durch:</a:t>
            </a:r>
            <a:endParaRPr strike="sngStrike"/>
          </a:p>
          <a:p>
            <a:pPr indent="0" lvl="0" marL="0" rtl="0" algn="l">
              <a:lnSpc>
                <a:spcPct val="115000"/>
              </a:lnSpc>
              <a:spcBef>
                <a:spcPts val="0"/>
              </a:spcBef>
              <a:spcAft>
                <a:spcPts val="0"/>
              </a:spcAft>
              <a:buSzPts val="1600"/>
              <a:buNone/>
            </a:pPr>
            <a:r>
              <a:t/>
            </a:r>
            <a:endParaRPr/>
          </a:p>
          <a:p>
            <a:pPr indent="-330200" lvl="0" marL="457200" rtl="0" algn="l">
              <a:lnSpc>
                <a:spcPct val="115000"/>
              </a:lnSpc>
              <a:spcBef>
                <a:spcPts val="0"/>
              </a:spcBef>
              <a:spcAft>
                <a:spcPts val="0"/>
              </a:spcAft>
              <a:buSzPts val="1600"/>
              <a:buChar char="●"/>
            </a:pPr>
            <a:r>
              <a:rPr lang="en">
                <a:solidFill>
                  <a:schemeClr val="dk2"/>
                </a:solidFill>
              </a:rPr>
              <a:t>Landverkehr</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Schienenverkehr</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Luftfracht</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Seefracht</a:t>
            </a:r>
            <a:endParaRPr strike="sngStrike">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Binnenschiffsverkehr</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Kurier-Express-Paketdienste </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Logistikdienstleistungen, wie z. B. Lagerung</a:t>
            </a:r>
            <a:endParaRPr>
              <a:solidFill>
                <a:schemeClr val="dk2"/>
              </a:solidFill>
            </a:endParaRPr>
          </a:p>
        </p:txBody>
      </p:sp>
      <p:pic>
        <p:nvPicPr>
          <p:cNvPr id="96" name="Google Shape;96;p4"/>
          <p:cNvPicPr preferRelativeResize="0"/>
          <p:nvPr/>
        </p:nvPicPr>
        <p:blipFill rotWithShape="1">
          <a:blip r:embed="rId3">
            <a:alphaModFix/>
          </a:blip>
          <a:srcRect b="0" l="0" r="0" t="0"/>
          <a:stretch/>
        </p:blipFill>
        <p:spPr>
          <a:xfrm>
            <a:off x="5664751" y="776100"/>
            <a:ext cx="3234625" cy="3687650"/>
          </a:xfrm>
          <a:prstGeom prst="rect">
            <a:avLst/>
          </a:prstGeom>
          <a:noFill/>
          <a:ln>
            <a:noFill/>
          </a:ln>
        </p:spPr>
      </p:pic>
      <p:sp>
        <p:nvSpPr>
          <p:cNvPr id="97" name="Google Shape;97;p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520"/>
              <a:buNone/>
            </a:pPr>
            <a:r>
              <a:rPr lang="en" sz="2420"/>
              <a:t>Was ist der Nutzen von Cargoclix TENDER für Ihr Unternehmen?</a:t>
            </a:r>
            <a:endParaRPr sz="2420"/>
          </a:p>
        </p:txBody>
      </p:sp>
      <p:sp>
        <p:nvSpPr>
          <p:cNvPr id="103" name="Google Shape;103;p5"/>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t/>
            </a:r>
            <a:endParaRPr/>
          </a:p>
          <a:p>
            <a:pPr indent="-330200" lvl="0" marL="457200" rtl="0" algn="l">
              <a:lnSpc>
                <a:spcPct val="115000"/>
              </a:lnSpc>
              <a:spcBef>
                <a:spcPts val="1000"/>
              </a:spcBef>
              <a:spcAft>
                <a:spcPts val="0"/>
              </a:spcAft>
              <a:buSzPts val="1600"/>
              <a:buChar char="●"/>
            </a:pPr>
            <a:r>
              <a:rPr lang="en"/>
              <a:t>Verschafft den Kunden einen </a:t>
            </a:r>
            <a:r>
              <a:rPr b="1" lang="en"/>
              <a:t>optimalen Überblick</a:t>
            </a:r>
            <a:r>
              <a:rPr lang="en"/>
              <a:t> über die verfügbaren Kapazitäten und die aktuellen Preise auf dem Markt </a:t>
            </a:r>
            <a:endParaRPr/>
          </a:p>
          <a:p>
            <a:pPr indent="-330200" lvl="0" marL="457200" rtl="0" algn="l">
              <a:lnSpc>
                <a:spcPct val="115000"/>
              </a:lnSpc>
              <a:spcBef>
                <a:spcPts val="1000"/>
              </a:spcBef>
              <a:spcAft>
                <a:spcPts val="0"/>
              </a:spcAft>
              <a:buSzPts val="1600"/>
              <a:buChar char="●"/>
            </a:pPr>
            <a:r>
              <a:rPr lang="en"/>
              <a:t>Bietet einen </a:t>
            </a:r>
            <a:r>
              <a:rPr b="1" lang="en"/>
              <a:t>maßgeschneiderten Ausschreibungsprozess</a:t>
            </a:r>
            <a:r>
              <a:rPr lang="en"/>
              <a:t>. Individuelle Vorlagen sparen Zeit </a:t>
            </a:r>
            <a:endParaRPr/>
          </a:p>
          <a:p>
            <a:pPr indent="-330200" lvl="0" marL="457200" rtl="0" algn="l">
              <a:lnSpc>
                <a:spcPct val="115000"/>
              </a:lnSpc>
              <a:spcBef>
                <a:spcPts val="1000"/>
              </a:spcBef>
              <a:spcAft>
                <a:spcPts val="0"/>
              </a:spcAft>
              <a:buSzPts val="1600"/>
              <a:buChar char="●"/>
            </a:pPr>
            <a:r>
              <a:rPr lang="en"/>
              <a:t>Ermöglicht den Kontakt zu neuen Anbietern durch </a:t>
            </a:r>
            <a:r>
              <a:rPr b="1" lang="en"/>
              <a:t>ein umfangreiches Netzwerk von Dienstleistern</a:t>
            </a:r>
            <a:r>
              <a:rPr lang="en"/>
              <a:t> im Bereich Transport und Logistik</a:t>
            </a:r>
            <a:endParaRPr/>
          </a:p>
          <a:p>
            <a:pPr indent="0" lvl="0" marL="457200" rtl="0" algn="l">
              <a:lnSpc>
                <a:spcPct val="115000"/>
              </a:lnSpc>
              <a:spcBef>
                <a:spcPts val="1200"/>
              </a:spcBef>
              <a:spcAft>
                <a:spcPts val="1200"/>
              </a:spcAft>
              <a:buSzPts val="1600"/>
              <a:buNone/>
            </a:pPr>
            <a:r>
              <a:t/>
            </a:r>
            <a:endParaRPr>
              <a:solidFill>
                <a:srgbClr val="FF0000"/>
              </a:solidFill>
            </a:endParaRPr>
          </a:p>
        </p:txBody>
      </p:sp>
      <p:pic>
        <p:nvPicPr>
          <p:cNvPr id="104" name="Google Shape;104;p5"/>
          <p:cNvPicPr preferRelativeResize="0"/>
          <p:nvPr/>
        </p:nvPicPr>
        <p:blipFill rotWithShape="1">
          <a:blip r:embed="rId3">
            <a:alphaModFix/>
          </a:blip>
          <a:srcRect b="0" l="0" r="0" t="0"/>
          <a:stretch/>
        </p:blipFill>
        <p:spPr>
          <a:xfrm>
            <a:off x="5397075" y="1133475"/>
            <a:ext cx="3448050" cy="2876550"/>
          </a:xfrm>
          <a:prstGeom prst="rect">
            <a:avLst/>
          </a:prstGeom>
          <a:noFill/>
          <a:ln>
            <a:noFill/>
          </a:ln>
        </p:spPr>
      </p:pic>
      <p:sp>
        <p:nvSpPr>
          <p:cNvPr id="105" name="Google Shape;105;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What Cargoclix TENDER brings to your business?</a:t>
            </a:r>
            <a:endParaRPr/>
          </a:p>
        </p:txBody>
      </p:sp>
      <p:sp>
        <p:nvSpPr>
          <p:cNvPr id="111" name="Google Shape;111;p6"/>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t/>
            </a:r>
            <a:endParaRPr/>
          </a:p>
          <a:p>
            <a:pPr indent="-330200" lvl="0" marL="457200" rtl="0" algn="l">
              <a:lnSpc>
                <a:spcPct val="115000"/>
              </a:lnSpc>
              <a:spcBef>
                <a:spcPts val="1000"/>
              </a:spcBef>
              <a:spcAft>
                <a:spcPts val="0"/>
              </a:spcAft>
              <a:buSzPts val="1600"/>
              <a:buChar char="●"/>
            </a:pPr>
            <a:r>
              <a:rPr b="1" lang="en"/>
              <a:t>Die menübasierte Erstellung von Ausschreibungen</a:t>
            </a:r>
            <a:r>
              <a:rPr lang="en"/>
              <a:t> ist intuitiv zu bedienen und leicht zu verstehen</a:t>
            </a:r>
            <a:endParaRPr/>
          </a:p>
          <a:p>
            <a:pPr indent="-330200" lvl="0" marL="457200" rtl="0" algn="l">
              <a:lnSpc>
                <a:spcPct val="115000"/>
              </a:lnSpc>
              <a:spcBef>
                <a:spcPts val="1200"/>
              </a:spcBef>
              <a:spcAft>
                <a:spcPts val="0"/>
              </a:spcAft>
              <a:buSzPts val="1600"/>
              <a:buChar char="●"/>
            </a:pPr>
            <a:r>
              <a:rPr b="1" lang="en"/>
              <a:t>"Bestpreis"-Option</a:t>
            </a:r>
            <a:r>
              <a:rPr lang="en"/>
              <a:t>, die den besten kalkulierten </a:t>
            </a:r>
            <a:r>
              <a:rPr lang="en">
                <a:solidFill>
                  <a:schemeClr val="dk2"/>
                </a:solidFill>
              </a:rPr>
              <a:t>Preis unter den gegebenen Rahmenbedingungen ermittelt sowie </a:t>
            </a:r>
            <a:r>
              <a:rPr b="1" lang="en">
                <a:solidFill>
                  <a:schemeClr val="dk2"/>
                </a:solidFill>
              </a:rPr>
              <a:t>individuelle Auswertungen und Szenarien</a:t>
            </a:r>
            <a:endParaRPr b="1">
              <a:solidFill>
                <a:schemeClr val="dk2"/>
              </a:solidFill>
            </a:endParaRPr>
          </a:p>
          <a:p>
            <a:pPr indent="-330200" lvl="0" marL="457200" rtl="0" algn="l">
              <a:lnSpc>
                <a:spcPct val="115000"/>
              </a:lnSpc>
              <a:spcBef>
                <a:spcPts val="1200"/>
              </a:spcBef>
              <a:spcAft>
                <a:spcPts val="1200"/>
              </a:spcAft>
              <a:buSzPts val="1600"/>
              <a:buChar char="●"/>
            </a:pPr>
            <a:r>
              <a:rPr lang="en">
                <a:solidFill>
                  <a:schemeClr val="dk2"/>
                </a:solidFill>
              </a:rPr>
              <a:t>Alle abgeschlossenen Ausschreibungen werden revisionssicher in einem </a:t>
            </a:r>
            <a:r>
              <a:rPr b="1" lang="en">
                <a:solidFill>
                  <a:schemeClr val="dk2"/>
                </a:solidFill>
              </a:rPr>
              <a:t>Archiv</a:t>
            </a:r>
            <a:r>
              <a:rPr lang="en">
                <a:solidFill>
                  <a:schemeClr val="dk2"/>
                </a:solidFill>
              </a:rPr>
              <a:t> gespeichert und können </a:t>
            </a:r>
            <a:r>
              <a:rPr b="1" lang="en">
                <a:solidFill>
                  <a:schemeClr val="dk2"/>
                </a:solidFill>
              </a:rPr>
              <a:t>exportiert</a:t>
            </a:r>
            <a:r>
              <a:rPr lang="en">
                <a:solidFill>
                  <a:schemeClr val="dk2"/>
                </a:solidFill>
              </a:rPr>
              <a:t> werden</a:t>
            </a:r>
            <a:endParaRPr>
              <a:solidFill>
                <a:schemeClr val="dk2"/>
              </a:solidFill>
            </a:endParaRPr>
          </a:p>
        </p:txBody>
      </p:sp>
      <p:pic>
        <p:nvPicPr>
          <p:cNvPr id="112" name="Google Shape;112;p6"/>
          <p:cNvPicPr preferRelativeResize="0"/>
          <p:nvPr/>
        </p:nvPicPr>
        <p:blipFill rotWithShape="1">
          <a:blip r:embed="rId3">
            <a:alphaModFix/>
          </a:blip>
          <a:srcRect b="0" l="0" r="0" t="0"/>
          <a:stretch/>
        </p:blipFill>
        <p:spPr>
          <a:xfrm>
            <a:off x="5632700" y="1149950"/>
            <a:ext cx="2841625" cy="3239700"/>
          </a:xfrm>
          <a:prstGeom prst="rect">
            <a:avLst/>
          </a:prstGeom>
          <a:noFill/>
          <a:ln>
            <a:noFill/>
          </a:ln>
        </p:spPr>
      </p:pic>
      <p:sp>
        <p:nvSpPr>
          <p:cNvPr id="113" name="Google Shape;113;p6"/>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520"/>
              <a:buNone/>
            </a:pPr>
            <a:r>
              <a:rPr lang="en" sz="2420"/>
              <a:t>Was ist der Nutzen von Cargoclix TENDER für Ihr Unternehmen?</a:t>
            </a:r>
            <a:endParaRPr sz="2420"/>
          </a:p>
        </p:txBody>
      </p:sp>
      <p:sp>
        <p:nvSpPr>
          <p:cNvPr id="114" name="Google Shape;114;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2800"/>
              <a:buNone/>
            </a:pPr>
            <a:r>
              <a:rPr lang="en"/>
              <a:t>Vorteile für Sie</a:t>
            </a:r>
            <a:endParaRPr/>
          </a:p>
        </p:txBody>
      </p:sp>
      <p:sp>
        <p:nvSpPr>
          <p:cNvPr id="120" name="Google Shape;120;p7"/>
          <p:cNvSpPr txBox="1"/>
          <p:nvPr>
            <p:ph idx="1" type="body"/>
          </p:nvPr>
        </p:nvSpPr>
        <p:spPr>
          <a:xfrm>
            <a:off x="233275" y="720000"/>
            <a:ext cx="4816500" cy="4367675"/>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b="1" lang="en">
                <a:solidFill>
                  <a:schemeClr val="dk2"/>
                </a:solidFill>
              </a:rPr>
              <a:t>Optimale Frachtraten</a:t>
            </a:r>
            <a:endParaRPr>
              <a:solidFill>
                <a:schemeClr val="dk2"/>
              </a:solidFill>
            </a:endParaRPr>
          </a:p>
          <a:p>
            <a:pPr indent="-330200" lvl="0" marL="457200" rtl="0" algn="l">
              <a:lnSpc>
                <a:spcPct val="115000"/>
              </a:lnSpc>
              <a:spcBef>
                <a:spcPts val="0"/>
              </a:spcBef>
              <a:spcAft>
                <a:spcPts val="0"/>
              </a:spcAft>
              <a:buSzPts val="1600"/>
              <a:buNone/>
            </a:pPr>
            <a:r>
              <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Ein </a:t>
            </a:r>
            <a:r>
              <a:rPr b="1" lang="en">
                <a:solidFill>
                  <a:schemeClr val="dk2"/>
                </a:solidFill>
              </a:rPr>
              <a:t>führendes Netzwerk</a:t>
            </a:r>
            <a:r>
              <a:rPr lang="en">
                <a:solidFill>
                  <a:schemeClr val="dk2"/>
                </a:solidFill>
              </a:rPr>
              <a:t> in der Transportbranche</a:t>
            </a:r>
            <a:endParaRPr>
              <a:solidFill>
                <a:schemeClr val="dk2"/>
              </a:solidFill>
            </a:endParaRPr>
          </a:p>
          <a:p>
            <a:pPr indent="-330200" lvl="0" marL="457200" rtl="0" algn="l">
              <a:lnSpc>
                <a:spcPct val="115000"/>
              </a:lnSpc>
              <a:spcBef>
                <a:spcPts val="0"/>
              </a:spcBef>
              <a:spcAft>
                <a:spcPts val="0"/>
              </a:spcAft>
              <a:buSzPts val="1600"/>
              <a:buNone/>
            </a:pPr>
            <a:r>
              <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Mehr Transparenz</a:t>
            </a:r>
            <a:r>
              <a:rPr lang="en">
                <a:solidFill>
                  <a:schemeClr val="dk2"/>
                </a:solidFill>
              </a:rPr>
              <a:t> bei Analyse und Dienstleisterauswahl</a:t>
            </a:r>
            <a:endParaRPr>
              <a:solidFill>
                <a:schemeClr val="dk2"/>
              </a:solidFill>
            </a:endParaRPr>
          </a:p>
          <a:p>
            <a:pPr indent="-330200" lvl="0" marL="457200" rtl="0" algn="l">
              <a:lnSpc>
                <a:spcPct val="115000"/>
              </a:lnSpc>
              <a:spcBef>
                <a:spcPts val="0"/>
              </a:spcBef>
              <a:spcAft>
                <a:spcPts val="0"/>
              </a:spcAft>
              <a:buSzPts val="1600"/>
              <a:buNone/>
            </a:pPr>
            <a:r>
              <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Zeit sparen</a:t>
            </a:r>
            <a:r>
              <a:rPr lang="en">
                <a:solidFill>
                  <a:schemeClr val="dk2"/>
                </a:solidFill>
              </a:rPr>
              <a:t> und </a:t>
            </a:r>
            <a:r>
              <a:rPr b="1" lang="en">
                <a:solidFill>
                  <a:schemeClr val="dk2"/>
                </a:solidFill>
              </a:rPr>
              <a:t>Prozesskosten optimieren</a:t>
            </a:r>
            <a:endParaRPr b="1">
              <a:solidFill>
                <a:schemeClr val="dk2"/>
              </a:solidFill>
            </a:endParaRPr>
          </a:p>
          <a:p>
            <a:pPr indent="-330200" lvl="0" marL="457200" rtl="0" algn="l">
              <a:lnSpc>
                <a:spcPct val="115000"/>
              </a:lnSpc>
              <a:spcBef>
                <a:spcPts val="0"/>
              </a:spcBef>
              <a:spcAft>
                <a:spcPts val="0"/>
              </a:spcAft>
              <a:buSzPts val="1600"/>
              <a:buNone/>
            </a:pPr>
            <a:r>
              <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Unternehmensweite Standards</a:t>
            </a:r>
            <a:r>
              <a:rPr lang="en">
                <a:solidFill>
                  <a:schemeClr val="dk2"/>
                </a:solidFill>
              </a:rPr>
              <a:t> im Frachteinkauf</a:t>
            </a:r>
            <a:endParaRPr>
              <a:solidFill>
                <a:schemeClr val="dk2"/>
              </a:solidFill>
            </a:endParaRPr>
          </a:p>
          <a:p>
            <a:pPr indent="-330200" lvl="0" marL="457200" rtl="0" algn="l">
              <a:lnSpc>
                <a:spcPct val="115000"/>
              </a:lnSpc>
              <a:spcBef>
                <a:spcPts val="0"/>
              </a:spcBef>
              <a:spcAft>
                <a:spcPts val="0"/>
              </a:spcAft>
              <a:buSzPts val="1600"/>
              <a:buNone/>
            </a:pPr>
            <a:r>
              <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Revisionssicherer Ausschreibungsprozess</a:t>
            </a:r>
            <a:endParaRPr>
              <a:solidFill>
                <a:schemeClr val="dk2"/>
              </a:solidFill>
            </a:endParaRPr>
          </a:p>
          <a:p>
            <a:pPr indent="-330200" lvl="0" marL="457200" rtl="0" algn="l">
              <a:lnSpc>
                <a:spcPct val="115000"/>
              </a:lnSpc>
              <a:spcBef>
                <a:spcPts val="0"/>
              </a:spcBef>
              <a:spcAft>
                <a:spcPts val="0"/>
              </a:spcAft>
              <a:buSzPts val="1600"/>
              <a:buNone/>
            </a:pPr>
            <a:r>
              <a:t/>
            </a:r>
            <a:endParaRPr/>
          </a:p>
          <a:p>
            <a:pPr indent="-228600" lvl="0" marL="457200" rtl="0" algn="l">
              <a:lnSpc>
                <a:spcPct val="115000"/>
              </a:lnSpc>
              <a:spcBef>
                <a:spcPts val="0"/>
              </a:spcBef>
              <a:spcAft>
                <a:spcPts val="0"/>
              </a:spcAft>
              <a:buSzPts val="1600"/>
              <a:buNone/>
            </a:pPr>
            <a:r>
              <a:t/>
            </a:r>
            <a:endParaRPr/>
          </a:p>
        </p:txBody>
      </p:sp>
      <p:pic>
        <p:nvPicPr>
          <p:cNvPr descr="retention-blue.png" id="121" name="Google Shape;121;p7"/>
          <p:cNvPicPr preferRelativeResize="0"/>
          <p:nvPr/>
        </p:nvPicPr>
        <p:blipFill rotWithShape="1">
          <a:blip r:embed="rId3">
            <a:alphaModFix/>
          </a:blip>
          <a:srcRect b="0" l="0" r="0" t="0"/>
          <a:stretch/>
        </p:blipFill>
        <p:spPr>
          <a:xfrm>
            <a:off x="5816409" y="1307831"/>
            <a:ext cx="2406316" cy="2471352"/>
          </a:xfrm>
          <a:prstGeom prst="rect">
            <a:avLst/>
          </a:prstGeom>
          <a:noFill/>
          <a:ln>
            <a:noFill/>
          </a:ln>
        </p:spPr>
      </p:pic>
      <p:sp>
        <p:nvSpPr>
          <p:cNvPr id="122" name="Google Shape;122;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Außerdem erhalten Sie:</a:t>
            </a:r>
            <a:endParaRPr/>
          </a:p>
        </p:txBody>
      </p:sp>
      <p:sp>
        <p:nvSpPr>
          <p:cNvPr id="128" name="Google Shape;128;p8"/>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lnSpcReduction="10000"/>
          </a:bodyPr>
          <a:lstStyle/>
          <a:p>
            <a:pPr indent="-330200" lvl="0" marL="457200" rtl="0" algn="l">
              <a:lnSpc>
                <a:spcPct val="115000"/>
              </a:lnSpc>
              <a:spcBef>
                <a:spcPts val="0"/>
              </a:spcBef>
              <a:spcAft>
                <a:spcPts val="0"/>
              </a:spcAft>
              <a:buSzPts val="1600"/>
              <a:buChar char="●"/>
            </a:pPr>
            <a:r>
              <a:rPr b="1" lang="en">
                <a:solidFill>
                  <a:schemeClr val="dk2"/>
                </a:solidFill>
              </a:rPr>
              <a:t>Präqualifikation </a:t>
            </a:r>
            <a:r>
              <a:rPr lang="en">
                <a:solidFill>
                  <a:schemeClr val="dk2"/>
                </a:solidFill>
              </a:rPr>
              <a:t>der Teilnehmer im Vorfeld einer Ausschreibung</a:t>
            </a:r>
            <a:r>
              <a:rPr b="1" lang="en">
                <a:solidFill>
                  <a:schemeClr val="dk2"/>
                </a:solidFill>
              </a:rPr>
              <a:t> </a:t>
            </a:r>
            <a:r>
              <a:rPr lang="en">
                <a:solidFill>
                  <a:schemeClr val="dk2"/>
                </a:solidFill>
              </a:rPr>
              <a:t>(optional)</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Offene Ausschreibungen vs. geschlossene Benutzergruppen</a:t>
            </a:r>
            <a:r>
              <a:rPr lang="en">
                <a:solidFill>
                  <a:schemeClr val="dk2"/>
                </a:solidFill>
              </a:rPr>
              <a:t>, die nur die vom Auftraggeber ausgewählten Dienstleister erreichen</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Blacklists</a:t>
            </a:r>
            <a:r>
              <a:rPr lang="en">
                <a:solidFill>
                  <a:schemeClr val="dk2"/>
                </a:solidFill>
              </a:rPr>
              <a:t>  für Unternehmen, die von der Teilnahme an Ausschreibungen ausgeschlossen werden sollen</a:t>
            </a:r>
            <a:endParaRPr>
              <a:solidFill>
                <a:schemeClr val="dk2"/>
              </a:solidFill>
            </a:endParaRPr>
          </a:p>
          <a:p>
            <a:pPr indent="-330200" lvl="0" marL="457200" rtl="0" algn="l">
              <a:lnSpc>
                <a:spcPct val="115000"/>
              </a:lnSpc>
              <a:spcBef>
                <a:spcPts val="0"/>
              </a:spcBef>
              <a:spcAft>
                <a:spcPts val="0"/>
              </a:spcAft>
              <a:buSzPts val="1600"/>
              <a:buChar char="●"/>
            </a:pPr>
            <a:r>
              <a:rPr lang="en">
                <a:solidFill>
                  <a:schemeClr val="dk2"/>
                </a:solidFill>
              </a:rPr>
              <a:t>Frei </a:t>
            </a:r>
            <a:r>
              <a:rPr b="1" lang="en">
                <a:solidFill>
                  <a:schemeClr val="dk2"/>
                </a:solidFill>
              </a:rPr>
              <a:t>wählbare Transparenzkriterien für Bieter</a:t>
            </a:r>
            <a:r>
              <a:rPr lang="en">
                <a:solidFill>
                  <a:schemeClr val="dk2"/>
                </a:solidFill>
              </a:rPr>
              <a:t> während des Ausschreibungsverfahrens</a:t>
            </a:r>
            <a:endParaRPr>
              <a:solidFill>
                <a:schemeClr val="dk2"/>
              </a:solidFill>
            </a:endParaRPr>
          </a:p>
          <a:p>
            <a:pPr indent="-330200" lvl="0" marL="457200" rtl="0" algn="l">
              <a:lnSpc>
                <a:spcPct val="115000"/>
              </a:lnSpc>
              <a:spcBef>
                <a:spcPts val="0"/>
              </a:spcBef>
              <a:spcAft>
                <a:spcPts val="0"/>
              </a:spcAft>
              <a:buSzPts val="1600"/>
              <a:buChar char="●"/>
            </a:pPr>
            <a:r>
              <a:rPr b="1" lang="en">
                <a:solidFill>
                  <a:schemeClr val="dk2"/>
                </a:solidFill>
              </a:rPr>
              <a:t>Runden-Management</a:t>
            </a:r>
            <a:r>
              <a:rPr lang="en">
                <a:solidFill>
                  <a:schemeClr val="dk2"/>
                </a:solidFill>
              </a:rPr>
              <a:t> für Ausschreibungen mit mehreren Angebotsrunden (optional)</a:t>
            </a:r>
            <a:endParaRPr/>
          </a:p>
          <a:p>
            <a:pPr indent="-330200" lvl="0" marL="457200" rtl="0" algn="l">
              <a:lnSpc>
                <a:spcPct val="115000"/>
              </a:lnSpc>
              <a:spcBef>
                <a:spcPts val="0"/>
              </a:spcBef>
              <a:spcAft>
                <a:spcPts val="0"/>
              </a:spcAft>
              <a:buSzPts val="1600"/>
              <a:buChar char="●"/>
            </a:pPr>
            <a:r>
              <a:rPr lang="en">
                <a:solidFill>
                  <a:schemeClr val="dk2"/>
                </a:solidFill>
              </a:rPr>
              <a:t>Effiziente </a:t>
            </a:r>
            <a:r>
              <a:rPr b="1" lang="en">
                <a:solidFill>
                  <a:schemeClr val="dk2"/>
                </a:solidFill>
              </a:rPr>
              <a:t>Analysemöglichkeiten</a:t>
            </a:r>
            <a:r>
              <a:rPr lang="en">
                <a:solidFill>
                  <a:schemeClr val="dk2"/>
                </a:solidFill>
              </a:rPr>
              <a:t> zur Auswertung von Ausschreibungsergebnissen</a:t>
            </a:r>
            <a:endParaRPr>
              <a:solidFill>
                <a:schemeClr val="dk2"/>
              </a:solidFill>
            </a:endParaRPr>
          </a:p>
        </p:txBody>
      </p:sp>
      <p:pic>
        <p:nvPicPr>
          <p:cNvPr id="129" name="Google Shape;129;p8"/>
          <p:cNvPicPr preferRelativeResize="0"/>
          <p:nvPr/>
        </p:nvPicPr>
        <p:blipFill rotWithShape="1">
          <a:blip r:embed="rId3">
            <a:alphaModFix/>
          </a:blip>
          <a:srcRect b="0" l="0" r="0" t="0"/>
          <a:stretch/>
        </p:blipFill>
        <p:spPr>
          <a:xfrm>
            <a:off x="5571025" y="1045150"/>
            <a:ext cx="3012725" cy="3053200"/>
          </a:xfrm>
          <a:prstGeom prst="rect">
            <a:avLst/>
          </a:prstGeom>
          <a:noFill/>
          <a:ln>
            <a:noFill/>
          </a:ln>
        </p:spPr>
      </p:pic>
      <p:sp>
        <p:nvSpPr>
          <p:cNvPr id="130" name="Google Shape;130;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0" y="0"/>
            <a:ext cx="9144000" cy="623700"/>
          </a:xfrm>
          <a:prstGeom prst="rect">
            <a:avLst/>
          </a:prstGeom>
          <a:solidFill>
            <a:srgbClr val="4287C7"/>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0000"/>
              <a:buNone/>
            </a:pPr>
            <a:r>
              <a:rPr lang="en"/>
              <a:t>Wie kann TENDER für Ihr Unternehmen eingerichtet werden?</a:t>
            </a:r>
            <a:endParaRPr/>
          </a:p>
        </p:txBody>
      </p:sp>
      <p:sp>
        <p:nvSpPr>
          <p:cNvPr id="136" name="Google Shape;136;p9"/>
          <p:cNvSpPr txBox="1"/>
          <p:nvPr>
            <p:ph idx="1" type="body"/>
          </p:nvPr>
        </p:nvSpPr>
        <p:spPr>
          <a:xfrm>
            <a:off x="233275" y="801275"/>
            <a:ext cx="4816500" cy="428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b="1" lang="en"/>
              <a:t>Schritt 1:</a:t>
            </a:r>
            <a:r>
              <a:rPr lang="en"/>
              <a:t> Fordern Sie eine </a:t>
            </a:r>
            <a:r>
              <a:rPr b="1" lang="en"/>
              <a:t>LIVE-DEMO</a:t>
            </a:r>
            <a:r>
              <a:rPr lang="en"/>
              <a:t> an</a:t>
            </a:r>
            <a:endParaRPr/>
          </a:p>
          <a:p>
            <a:pPr indent="0" lvl="0" marL="0" rtl="0" algn="l">
              <a:lnSpc>
                <a:spcPct val="115000"/>
              </a:lnSpc>
              <a:spcBef>
                <a:spcPts val="1200"/>
              </a:spcBef>
              <a:spcAft>
                <a:spcPts val="0"/>
              </a:spcAft>
              <a:buSzPts val="1600"/>
              <a:buNone/>
            </a:pPr>
            <a:r>
              <a:t/>
            </a:r>
            <a:endParaRPr/>
          </a:p>
          <a:p>
            <a:pPr indent="0" lvl="0" marL="0" rtl="0" algn="l">
              <a:lnSpc>
                <a:spcPct val="115000"/>
              </a:lnSpc>
              <a:spcBef>
                <a:spcPts val="1200"/>
              </a:spcBef>
              <a:spcAft>
                <a:spcPts val="0"/>
              </a:spcAft>
              <a:buSzPts val="1600"/>
              <a:buNone/>
            </a:pPr>
            <a:r>
              <a:rPr b="1" lang="en"/>
              <a:t>Schritt 2:</a:t>
            </a:r>
            <a:r>
              <a:rPr lang="en"/>
              <a:t> Senden Sie uns Ihre Ausschreibungsdaten und erhalten Sie </a:t>
            </a:r>
            <a:r>
              <a:rPr b="1" lang="en"/>
              <a:t>kostenlos eine vollständig strukturierte Ausschreibung</a:t>
            </a:r>
            <a:endParaRPr b="1"/>
          </a:p>
          <a:p>
            <a:pPr indent="0" lvl="0" marL="0" rtl="0" algn="l">
              <a:lnSpc>
                <a:spcPct val="115000"/>
              </a:lnSpc>
              <a:spcBef>
                <a:spcPts val="1200"/>
              </a:spcBef>
              <a:spcAft>
                <a:spcPts val="0"/>
              </a:spcAft>
              <a:buSzPts val="1600"/>
              <a:buNone/>
            </a:pPr>
            <a:r>
              <a:rPr b="1" lang="en"/>
              <a:t>Schritt 3:</a:t>
            </a:r>
            <a:r>
              <a:rPr lang="en"/>
              <a:t> Führen Sie Ihr </a:t>
            </a:r>
            <a:r>
              <a:rPr b="1" lang="en"/>
              <a:t>Pilotprojekt kostenlos </a:t>
            </a:r>
            <a:r>
              <a:rPr lang="en"/>
              <a:t>durch</a:t>
            </a:r>
            <a:endParaRPr/>
          </a:p>
          <a:p>
            <a:pPr indent="0" lvl="0" marL="0" rtl="0" algn="l">
              <a:lnSpc>
                <a:spcPct val="115000"/>
              </a:lnSpc>
              <a:spcBef>
                <a:spcPts val="1200"/>
              </a:spcBef>
              <a:spcAft>
                <a:spcPts val="0"/>
              </a:spcAft>
              <a:buSzPts val="1600"/>
              <a:buNone/>
            </a:pPr>
            <a:r>
              <a:rPr b="1" lang="en"/>
              <a:t>Schritt 4:</a:t>
            </a:r>
            <a:r>
              <a:rPr lang="en"/>
              <a:t> Nutzen Sie das Ausschreibungstool regelmäßig, um </a:t>
            </a:r>
            <a:r>
              <a:rPr b="1" lang="en"/>
              <a:t>Geld zu sparen und Ihre Logistikprozesse zu optimieren</a:t>
            </a:r>
            <a:endParaRPr b="1"/>
          </a:p>
        </p:txBody>
      </p:sp>
      <p:pic>
        <p:nvPicPr>
          <p:cNvPr id="137" name="Google Shape;137;p9"/>
          <p:cNvPicPr preferRelativeResize="0"/>
          <p:nvPr/>
        </p:nvPicPr>
        <p:blipFill rotWithShape="1">
          <a:blip r:embed="rId3">
            <a:alphaModFix/>
          </a:blip>
          <a:srcRect b="0" l="0" r="0" t="0"/>
          <a:stretch/>
        </p:blipFill>
        <p:spPr>
          <a:xfrm>
            <a:off x="5857250" y="1312675"/>
            <a:ext cx="3134350" cy="2567325"/>
          </a:xfrm>
          <a:prstGeom prst="rect">
            <a:avLst/>
          </a:prstGeom>
          <a:noFill/>
          <a:ln>
            <a:noFill/>
          </a:ln>
        </p:spPr>
      </p:pic>
      <p:sp>
        <p:nvSpPr>
          <p:cNvPr id="138" name="Google Shape;138;p9"/>
          <p:cNvSpPr/>
          <p:nvPr/>
        </p:nvSpPr>
        <p:spPr>
          <a:xfrm rot="-5400000">
            <a:off x="6969175" y="-455212"/>
            <a:ext cx="910500" cy="3135000"/>
          </a:xfrm>
          <a:prstGeom prst="upArrow">
            <a:avLst>
              <a:gd fmla="val 50000" name="adj1"/>
              <a:gd fmla="val 50000" name="adj2"/>
            </a:avLst>
          </a:prstGeom>
          <a:solidFill>
            <a:srgbClr val="4287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
          <p:cNvSpPr txBox="1"/>
          <p:nvPr/>
        </p:nvSpPr>
        <p:spPr>
          <a:xfrm>
            <a:off x="6200953" y="948875"/>
            <a:ext cx="2714400" cy="455400"/>
          </a:xfrm>
          <a:prstGeom prst="rect">
            <a:avLst/>
          </a:prstGeom>
          <a:noFill/>
          <a:ln>
            <a:noFill/>
          </a:ln>
        </p:spPr>
        <p:txBody>
          <a:bodyPr anchorCtr="0" anchor="ctr" bIns="180000" lIns="72000" spcFirstLastPara="1" rIns="72000" wrap="square" tIns="360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Klicken Sie einfach auf den Button auf der Webseite</a:t>
            </a:r>
            <a:endParaRPr b="0" i="0" sz="1400" u="none" cap="none" strike="noStrike">
              <a:solidFill>
                <a:schemeClr val="lt1"/>
              </a:solidFill>
              <a:latin typeface="Arial"/>
              <a:ea typeface="Arial"/>
              <a:cs typeface="Arial"/>
              <a:sym typeface="Arial"/>
            </a:endParaRPr>
          </a:p>
        </p:txBody>
      </p:sp>
      <p:pic>
        <p:nvPicPr>
          <p:cNvPr id="140" name="Google Shape;140;p9"/>
          <p:cNvPicPr preferRelativeResize="0"/>
          <p:nvPr/>
        </p:nvPicPr>
        <p:blipFill rotWithShape="1">
          <a:blip r:embed="rId4">
            <a:alphaModFix/>
          </a:blip>
          <a:srcRect b="0" l="0" r="0" t="0"/>
          <a:stretch/>
        </p:blipFill>
        <p:spPr>
          <a:xfrm>
            <a:off x="4105150" y="774175"/>
            <a:ext cx="1685925" cy="676275"/>
          </a:xfrm>
          <a:prstGeom prst="rect">
            <a:avLst/>
          </a:prstGeom>
          <a:noFill/>
          <a:ln>
            <a:noFill/>
          </a:ln>
        </p:spPr>
      </p:pic>
      <p:sp>
        <p:nvSpPr>
          <p:cNvPr id="141" name="Google Shape;141;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