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Fira Sans" pitchFamily="34" charset="0"/>
      <p:regular r:id="rId19"/>
    </p:embeddedFont>
    <p:embeddedFont>
      <p:font typeface="Roboto" charset="0"/>
      <p:regular r:id="rId20"/>
      <p:bold r:id="rId21"/>
      <p:italic r:id="rId22"/>
      <p:boldItalic r:id="rId23"/>
    </p:embeddedFont>
    <p:embeddedFont>
      <p:font typeface="Merriweather"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1821">
          <p15:clr>
            <a:srgbClr val="A4A3A4"/>
          </p15:clr>
        </p15:guide>
        <p15:guide id="3" pos="297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01" y="-86"/>
      </p:cViewPr>
      <p:guideLst>
        <p:guide orient="horz" pos="1620"/>
        <p:guide pos="1821"/>
        <p:guide pos="297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b5171b1d7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eb5171b1d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b5171b1d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eb5171b1d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eb5171b1d7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eb5171b1d7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b5171b1d7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b5171b1d7_0_1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b5171b1d7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eb5171b1d7_0_2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d5ffdbf144_0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d5ffdbf144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d5ffdbf144_0_1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d5ffdbf144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eb5171b1d7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eb5171b1d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eb5171b1d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eb5171b1d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eb5171b1d7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eb5171b1d7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eb5171b1d7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eb5171b1d7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eb5171b1d7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eb5171b1d7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eb5171b1d7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eb5171b1d7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eb5171b1d7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eb5171b1d7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eb5171b1d7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eb5171b1d7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rgbClr val="7DB446"/>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1"/>
          <p:cNvSpPr/>
          <p:nvPr/>
        </p:nvSpPr>
        <p:spPr>
          <a:xfrm>
            <a:off x="0" y="4369000"/>
            <a:ext cx="9144000" cy="774300"/>
          </a:xfrm>
          <a:prstGeom prst="rect">
            <a:avLst/>
          </a:prstGeom>
          <a:solidFill>
            <a:srgbClr val="7DB4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1"/>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None/>
              <a:defRPr>
                <a:solidFill>
                  <a:schemeClr val="lt1"/>
                </a:solidFill>
              </a:defRPr>
            </a:lvl1pPr>
          </a:lstStyle>
          <a:p>
            <a:endParaRPr/>
          </a:p>
        </p:txBody>
      </p:sp>
      <p:sp>
        <p:nvSpPr>
          <p:cNvPr id="62" name="Google Shape;6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7DB446"/>
        </a:solidFill>
        <a:effectLst/>
      </p:bgPr>
    </p:bg>
    <p:spTree>
      <p:nvGrpSpPr>
        <p:cNvPr id="1" name="Shape 63"/>
        <p:cNvGrpSpPr/>
        <p:nvPr/>
      </p:nvGrpSpPr>
      <p:grpSpPr>
        <a:xfrm>
          <a:off x="0" y="0"/>
          <a:ext cx="0" cy="0"/>
          <a:chOff x="0" y="0"/>
          <a:chExt cx="0" cy="0"/>
        </a:xfrm>
      </p:grpSpPr>
      <p:sp>
        <p:nvSpPr>
          <p:cNvPr id="64" name="Google Shape;64;p12"/>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65" name="Google Shape;65;p12"/>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66" name="Google Shape;6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7DB446"/>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48101"/>
            <a:ext cx="9144250" cy="4349721"/>
          </a:xfrm>
          <a:custGeom>
            <a:avLst/>
            <a:gdLst/>
            <a:ahLst/>
            <a:cxnLst/>
            <a:rect l="l" t="t" r="r" b="b"/>
            <a:pathLst>
              <a:path w="365770" h="175924" extrusionOk="0">
                <a:moveTo>
                  <a:pt x="0" y="0"/>
                </a:moveTo>
                <a:lnTo>
                  <a:pt x="365770" y="0"/>
                </a:lnTo>
                <a:lnTo>
                  <a:pt x="365760" y="70914"/>
                </a:lnTo>
                <a:lnTo>
                  <a:pt x="0" y="175924"/>
                </a:lnTo>
                <a:close/>
              </a:path>
            </a:pathLst>
          </a:custGeom>
          <a:solidFill>
            <a:srgbClr val="7DB446"/>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rgbClr val="7DB4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lt1"/>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rgbClr val="7DB446"/>
          </a:solidFill>
          <a:ln>
            <a:noFill/>
          </a:ln>
        </p:spPr>
      </p:sp>
      <p:sp>
        <p:nvSpPr>
          <p:cNvPr id="23" name="Google Shape;23;p4"/>
          <p:cNvSpPr txBox="1">
            <a:spLocks noGrp="1"/>
          </p:cNvSpPr>
          <p:nvPr>
            <p:ph type="title"/>
          </p:nvPr>
        </p:nvSpPr>
        <p:spPr>
          <a:xfrm>
            <a:off x="607125" y="632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White header slide" type="twoColTx">
  <p:cSld name="TITLE_AND_TWO_COLUMNS">
    <p:bg>
      <p:bgPr>
        <a:solidFill>
          <a:srgbClr val="7DB446"/>
        </a:solidFill>
        <a:effectLst/>
      </p:bgPr>
    </p:bg>
    <p:spTree>
      <p:nvGrpSpPr>
        <p:cNvPr id="1" name="Shape 26"/>
        <p:cNvGrpSpPr/>
        <p:nvPr/>
      </p:nvGrpSpPr>
      <p:grpSpPr>
        <a:xfrm>
          <a:off x="0" y="0"/>
          <a:ext cx="0" cy="0"/>
          <a:chOff x="0" y="0"/>
          <a:chExt cx="0" cy="0"/>
        </a:xfrm>
      </p:grpSpPr>
      <p:sp>
        <p:nvSpPr>
          <p:cNvPr id="27" name="Google Shape;27;p5"/>
          <p:cNvSpPr/>
          <p:nvPr/>
        </p:nvSpPr>
        <p:spPr>
          <a:xfrm>
            <a:off x="0" y="0"/>
            <a:ext cx="9144000" cy="56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8" name="Google Shape;28;p5"/>
          <p:cNvSpPr txBox="1">
            <a:spLocks noGrp="1"/>
          </p:cNvSpPr>
          <p:nvPr>
            <p:ph type="title"/>
          </p:nvPr>
        </p:nvSpPr>
        <p:spPr>
          <a:xfrm>
            <a:off x="0" y="-40800"/>
            <a:ext cx="9144000" cy="6498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Clr>
                <a:srgbClr val="7DB446"/>
              </a:buClr>
              <a:buSzPts val="2800"/>
              <a:buNone/>
              <a:defRPr>
                <a:solidFill>
                  <a:srgbClr val="7DB446"/>
                </a:solidFill>
              </a:defRPr>
            </a:lvl2pPr>
            <a:lvl3pPr lvl="2">
              <a:spcBef>
                <a:spcPts val="0"/>
              </a:spcBef>
              <a:spcAft>
                <a:spcPts val="0"/>
              </a:spcAft>
              <a:buClr>
                <a:srgbClr val="7DB446"/>
              </a:buClr>
              <a:buSzPts val="2800"/>
              <a:buNone/>
              <a:defRPr>
                <a:solidFill>
                  <a:srgbClr val="7DB446"/>
                </a:solidFill>
              </a:defRPr>
            </a:lvl3pPr>
            <a:lvl4pPr lvl="3">
              <a:spcBef>
                <a:spcPts val="0"/>
              </a:spcBef>
              <a:spcAft>
                <a:spcPts val="0"/>
              </a:spcAft>
              <a:buClr>
                <a:srgbClr val="7DB446"/>
              </a:buClr>
              <a:buSzPts val="2800"/>
              <a:buNone/>
              <a:defRPr>
                <a:solidFill>
                  <a:srgbClr val="7DB446"/>
                </a:solidFill>
              </a:defRPr>
            </a:lvl4pPr>
            <a:lvl5pPr lvl="4">
              <a:spcBef>
                <a:spcPts val="0"/>
              </a:spcBef>
              <a:spcAft>
                <a:spcPts val="0"/>
              </a:spcAft>
              <a:buClr>
                <a:srgbClr val="7DB446"/>
              </a:buClr>
              <a:buSzPts val="2800"/>
              <a:buNone/>
              <a:defRPr>
                <a:solidFill>
                  <a:srgbClr val="7DB446"/>
                </a:solidFill>
              </a:defRPr>
            </a:lvl5pPr>
            <a:lvl6pPr lvl="5">
              <a:spcBef>
                <a:spcPts val="0"/>
              </a:spcBef>
              <a:spcAft>
                <a:spcPts val="0"/>
              </a:spcAft>
              <a:buClr>
                <a:srgbClr val="7DB446"/>
              </a:buClr>
              <a:buSzPts val="2800"/>
              <a:buNone/>
              <a:defRPr>
                <a:solidFill>
                  <a:srgbClr val="7DB446"/>
                </a:solidFill>
              </a:defRPr>
            </a:lvl6pPr>
            <a:lvl7pPr lvl="6">
              <a:spcBef>
                <a:spcPts val="0"/>
              </a:spcBef>
              <a:spcAft>
                <a:spcPts val="0"/>
              </a:spcAft>
              <a:buClr>
                <a:srgbClr val="7DB446"/>
              </a:buClr>
              <a:buSzPts val="2800"/>
              <a:buNone/>
              <a:defRPr>
                <a:solidFill>
                  <a:srgbClr val="7DB446"/>
                </a:solidFill>
              </a:defRPr>
            </a:lvl7pPr>
            <a:lvl8pPr lvl="7">
              <a:spcBef>
                <a:spcPts val="0"/>
              </a:spcBef>
              <a:spcAft>
                <a:spcPts val="0"/>
              </a:spcAft>
              <a:buClr>
                <a:srgbClr val="7DB446"/>
              </a:buClr>
              <a:buSzPts val="2800"/>
              <a:buNone/>
              <a:defRPr>
                <a:solidFill>
                  <a:srgbClr val="7DB446"/>
                </a:solidFill>
              </a:defRPr>
            </a:lvl8pPr>
            <a:lvl9pPr lvl="8">
              <a:spcBef>
                <a:spcPts val="0"/>
              </a:spcBef>
              <a:spcAft>
                <a:spcPts val="0"/>
              </a:spcAft>
              <a:buClr>
                <a:srgbClr val="7DB446"/>
              </a:buClr>
              <a:buSzPts val="2800"/>
              <a:buNone/>
              <a:defRPr>
                <a:solidFill>
                  <a:srgbClr val="7DB446"/>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template with the image"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623700"/>
          </a:xfrm>
          <a:prstGeom prst="rect">
            <a:avLst/>
          </a:prstGeom>
          <a:solidFill>
            <a:srgbClr val="7DB4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lt1"/>
              </a:solidFill>
              <a:latin typeface="Fira Sans"/>
              <a:ea typeface="Fira Sans"/>
              <a:cs typeface="Fira Sans"/>
              <a:sym typeface="Fira Sans"/>
            </a:endParaRPr>
          </a:p>
        </p:txBody>
      </p:sp>
      <p:sp>
        <p:nvSpPr>
          <p:cNvPr id="34" name="Google Shape;34;p6"/>
          <p:cNvSpPr txBox="1">
            <a:spLocks noGrp="1"/>
          </p:cNvSpPr>
          <p:nvPr>
            <p:ph type="title"/>
          </p:nvPr>
        </p:nvSpPr>
        <p:spPr>
          <a:xfrm>
            <a:off x="0" y="0"/>
            <a:ext cx="91044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body" idx="1"/>
          </p:nvPr>
        </p:nvSpPr>
        <p:spPr>
          <a:xfrm>
            <a:off x="233275" y="801275"/>
            <a:ext cx="4816500" cy="4286400"/>
          </a:xfrm>
          <a:prstGeom prst="rect">
            <a:avLst/>
          </a:prstGeom>
        </p:spPr>
        <p:txBody>
          <a:bodyPr spcFirstLastPara="1" wrap="square" lIns="91425" tIns="91425" rIns="91425" bIns="91425"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pic>
        <p:nvPicPr>
          <p:cNvPr id="36" name="Google Shape;36;p6"/>
          <p:cNvPicPr preferRelativeResize="0"/>
          <p:nvPr/>
        </p:nvPicPr>
        <p:blipFill rotWithShape="1">
          <a:blip r:embed="rId2">
            <a:alphaModFix/>
          </a:blip>
          <a:srcRect/>
          <a:stretch/>
        </p:blipFill>
        <p:spPr>
          <a:xfrm>
            <a:off x="-3" y="4701294"/>
            <a:ext cx="443075" cy="442204"/>
          </a:xfrm>
          <a:prstGeom prst="rect">
            <a:avLst/>
          </a:prstGeom>
          <a:noFill/>
          <a:ln>
            <a:noFill/>
          </a:ln>
        </p:spPr>
      </p:pic>
      <p:sp>
        <p:nvSpPr>
          <p:cNvPr id="37" name="Google Shape;37;p6"/>
          <p:cNvSpPr txBox="1"/>
          <p:nvPr/>
        </p:nvSpPr>
        <p:spPr>
          <a:xfrm>
            <a:off x="443075" y="4753050"/>
            <a:ext cx="3438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AAAAAA"/>
                </a:solidFill>
                <a:latin typeface="Fira Sans"/>
                <a:ea typeface="Fira Sans"/>
                <a:cs typeface="Fira Sans"/>
                <a:sym typeface="Fira Sans"/>
              </a:rPr>
              <a:t>Cargoclix Dr. Meier &amp; Schmidt GmbH</a:t>
            </a:r>
            <a:endParaRPr sz="1200">
              <a:latin typeface="Fira Sans"/>
              <a:ea typeface="Fira Sans"/>
              <a:cs typeface="Fira Sans"/>
              <a:sym typeface="Fira Sans"/>
            </a:endParaRPr>
          </a:p>
        </p:txBody>
      </p:sp>
      <p:sp>
        <p:nvSpPr>
          <p:cNvPr id="38" name="Google Shape;38;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767576"/>
                </a:solidFill>
                <a:latin typeface="Fira Sans"/>
                <a:ea typeface="Fira Sans"/>
                <a:cs typeface="Fira Sans"/>
                <a:sym typeface="Fira Sans"/>
              </a:defRPr>
            </a:lvl1pPr>
            <a:lvl2pPr lvl="1">
              <a:buNone/>
              <a:defRPr sz="1300">
                <a:solidFill>
                  <a:srgbClr val="767576"/>
                </a:solidFill>
                <a:latin typeface="Fira Sans"/>
                <a:ea typeface="Fira Sans"/>
                <a:cs typeface="Fira Sans"/>
                <a:sym typeface="Fira Sans"/>
              </a:defRPr>
            </a:lvl2pPr>
            <a:lvl3pPr lvl="2">
              <a:buNone/>
              <a:defRPr sz="1300">
                <a:solidFill>
                  <a:srgbClr val="767576"/>
                </a:solidFill>
                <a:latin typeface="Fira Sans"/>
                <a:ea typeface="Fira Sans"/>
                <a:cs typeface="Fira Sans"/>
                <a:sym typeface="Fira Sans"/>
              </a:defRPr>
            </a:lvl3pPr>
            <a:lvl4pPr lvl="3">
              <a:buNone/>
              <a:defRPr sz="1300">
                <a:solidFill>
                  <a:srgbClr val="767576"/>
                </a:solidFill>
                <a:latin typeface="Fira Sans"/>
                <a:ea typeface="Fira Sans"/>
                <a:cs typeface="Fira Sans"/>
                <a:sym typeface="Fira Sans"/>
              </a:defRPr>
            </a:lvl4pPr>
            <a:lvl5pPr lvl="4">
              <a:buNone/>
              <a:defRPr sz="1300">
                <a:solidFill>
                  <a:srgbClr val="767576"/>
                </a:solidFill>
                <a:latin typeface="Fira Sans"/>
                <a:ea typeface="Fira Sans"/>
                <a:cs typeface="Fira Sans"/>
                <a:sym typeface="Fira Sans"/>
              </a:defRPr>
            </a:lvl5pPr>
            <a:lvl6pPr lvl="5">
              <a:buNone/>
              <a:defRPr sz="1300">
                <a:solidFill>
                  <a:srgbClr val="767576"/>
                </a:solidFill>
                <a:latin typeface="Fira Sans"/>
                <a:ea typeface="Fira Sans"/>
                <a:cs typeface="Fira Sans"/>
                <a:sym typeface="Fira Sans"/>
              </a:defRPr>
            </a:lvl6pPr>
            <a:lvl7pPr lvl="6">
              <a:buNone/>
              <a:defRPr sz="1300">
                <a:solidFill>
                  <a:srgbClr val="767576"/>
                </a:solidFill>
                <a:latin typeface="Fira Sans"/>
                <a:ea typeface="Fira Sans"/>
                <a:cs typeface="Fira Sans"/>
                <a:sym typeface="Fira Sans"/>
              </a:defRPr>
            </a:lvl7pPr>
            <a:lvl8pPr lvl="7">
              <a:buNone/>
              <a:defRPr sz="1300">
                <a:solidFill>
                  <a:srgbClr val="767576"/>
                </a:solidFill>
                <a:latin typeface="Fira Sans"/>
                <a:ea typeface="Fira Sans"/>
                <a:cs typeface="Fira Sans"/>
                <a:sym typeface="Fira Sans"/>
              </a:defRPr>
            </a:lvl8pPr>
            <a:lvl9pPr lvl="8">
              <a:buNone/>
              <a:defRPr sz="1300">
                <a:solidFill>
                  <a:srgbClr val="767576"/>
                </a:solidFill>
                <a:latin typeface="Fira Sans"/>
                <a:ea typeface="Fira Sans"/>
                <a:cs typeface="Fira Sans"/>
                <a:sym typeface="Fira Sans"/>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template with the image 1">
  <p:cSld name="TITLE_ONLY_1">
    <p:bg>
      <p:bgPr>
        <a:solidFill>
          <a:srgbClr val="7DB446"/>
        </a:solidFill>
        <a:effectLst/>
      </p:bgPr>
    </p:bg>
    <p:spTree>
      <p:nvGrpSpPr>
        <p:cNvPr id="1" name="Shape 39"/>
        <p:cNvGrpSpPr/>
        <p:nvPr/>
      </p:nvGrpSpPr>
      <p:grpSpPr>
        <a:xfrm>
          <a:off x="0" y="0"/>
          <a:ext cx="0" cy="0"/>
          <a:chOff x="0" y="0"/>
          <a:chExt cx="0" cy="0"/>
        </a:xfrm>
      </p:grpSpPr>
      <p:sp>
        <p:nvSpPr>
          <p:cNvPr id="40" name="Google Shape;40;p7"/>
          <p:cNvSpPr/>
          <p:nvPr/>
        </p:nvSpPr>
        <p:spPr>
          <a:xfrm>
            <a:off x="0" y="0"/>
            <a:ext cx="9144000" cy="623700"/>
          </a:xfrm>
          <a:prstGeom prst="rect">
            <a:avLst/>
          </a:prstGeom>
          <a:solidFill>
            <a:srgbClr val="7DB4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lt1"/>
              </a:solidFill>
              <a:latin typeface="Fira Sans"/>
              <a:ea typeface="Fira Sans"/>
              <a:cs typeface="Fira Sans"/>
              <a:sym typeface="Fira Sans"/>
            </a:endParaRPr>
          </a:p>
        </p:txBody>
      </p:sp>
      <p:sp>
        <p:nvSpPr>
          <p:cNvPr id="41" name="Google Shape;41;p7"/>
          <p:cNvSpPr txBox="1">
            <a:spLocks noGrp="1"/>
          </p:cNvSpPr>
          <p:nvPr>
            <p:ph type="title"/>
          </p:nvPr>
        </p:nvSpPr>
        <p:spPr>
          <a:xfrm>
            <a:off x="0" y="0"/>
            <a:ext cx="9104400" cy="623700"/>
          </a:xfrm>
          <a:prstGeom prst="rect">
            <a:avLst/>
          </a:prstGeom>
          <a:solidFill>
            <a:srgbClr val="7DB446"/>
          </a:solidFill>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pic>
        <p:nvPicPr>
          <p:cNvPr id="42" name="Google Shape;42;p7"/>
          <p:cNvPicPr preferRelativeResize="0"/>
          <p:nvPr/>
        </p:nvPicPr>
        <p:blipFill>
          <a:blip r:embed="rId2">
            <a:alphaModFix/>
          </a:blip>
          <a:stretch>
            <a:fillRect/>
          </a:stretch>
        </p:blipFill>
        <p:spPr>
          <a:xfrm>
            <a:off x="8319025" y="4313050"/>
            <a:ext cx="832102" cy="830452"/>
          </a:xfrm>
          <a:prstGeom prst="rect">
            <a:avLst/>
          </a:prstGeom>
          <a:noFill/>
          <a:ln>
            <a:noFill/>
          </a:ln>
          <a:effectLst>
            <a:outerShdw blurRad="57150" dist="19050" dir="5400000" algn="bl" rotWithShape="0">
              <a:srgbClr val="000000">
                <a:alpha val="50000"/>
              </a:srgbClr>
            </a:outerShdw>
          </a:effectLst>
        </p:spPr>
      </p:pic>
      <p:sp>
        <p:nvSpPr>
          <p:cNvPr id="43" name="Google Shape;43;p7"/>
          <p:cNvSpPr/>
          <p:nvPr/>
        </p:nvSpPr>
        <p:spPr>
          <a:xfrm>
            <a:off x="-72000" y="-60000"/>
            <a:ext cx="9295200" cy="744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767576"/>
                </a:solidFill>
                <a:latin typeface="Fira Sans"/>
                <a:ea typeface="Fira Sans"/>
                <a:cs typeface="Fira Sans"/>
                <a:sym typeface="Fira Sans"/>
              </a:defRPr>
            </a:lvl1pPr>
            <a:lvl2pPr lvl="1">
              <a:buNone/>
              <a:defRPr sz="1300">
                <a:solidFill>
                  <a:srgbClr val="767576"/>
                </a:solidFill>
                <a:latin typeface="Fira Sans"/>
                <a:ea typeface="Fira Sans"/>
                <a:cs typeface="Fira Sans"/>
                <a:sym typeface="Fira Sans"/>
              </a:defRPr>
            </a:lvl2pPr>
            <a:lvl3pPr lvl="2">
              <a:buNone/>
              <a:defRPr sz="1300">
                <a:solidFill>
                  <a:srgbClr val="767576"/>
                </a:solidFill>
                <a:latin typeface="Fira Sans"/>
                <a:ea typeface="Fira Sans"/>
                <a:cs typeface="Fira Sans"/>
                <a:sym typeface="Fira Sans"/>
              </a:defRPr>
            </a:lvl3pPr>
            <a:lvl4pPr lvl="3">
              <a:buNone/>
              <a:defRPr sz="1300">
                <a:solidFill>
                  <a:srgbClr val="767576"/>
                </a:solidFill>
                <a:latin typeface="Fira Sans"/>
                <a:ea typeface="Fira Sans"/>
                <a:cs typeface="Fira Sans"/>
                <a:sym typeface="Fira Sans"/>
              </a:defRPr>
            </a:lvl4pPr>
            <a:lvl5pPr lvl="4">
              <a:buNone/>
              <a:defRPr sz="1300">
                <a:solidFill>
                  <a:srgbClr val="767576"/>
                </a:solidFill>
                <a:latin typeface="Fira Sans"/>
                <a:ea typeface="Fira Sans"/>
                <a:cs typeface="Fira Sans"/>
                <a:sym typeface="Fira Sans"/>
              </a:defRPr>
            </a:lvl5pPr>
            <a:lvl6pPr lvl="5">
              <a:buNone/>
              <a:defRPr sz="1300">
                <a:solidFill>
                  <a:srgbClr val="767576"/>
                </a:solidFill>
                <a:latin typeface="Fira Sans"/>
                <a:ea typeface="Fira Sans"/>
                <a:cs typeface="Fira Sans"/>
                <a:sym typeface="Fira Sans"/>
              </a:defRPr>
            </a:lvl6pPr>
            <a:lvl7pPr lvl="6">
              <a:buNone/>
              <a:defRPr sz="1300">
                <a:solidFill>
                  <a:srgbClr val="767576"/>
                </a:solidFill>
                <a:latin typeface="Fira Sans"/>
                <a:ea typeface="Fira Sans"/>
                <a:cs typeface="Fira Sans"/>
                <a:sym typeface="Fira Sans"/>
              </a:defRPr>
            </a:lvl7pPr>
            <a:lvl8pPr lvl="7">
              <a:buNone/>
              <a:defRPr sz="1300">
                <a:solidFill>
                  <a:srgbClr val="767576"/>
                </a:solidFill>
                <a:latin typeface="Fira Sans"/>
                <a:ea typeface="Fira Sans"/>
                <a:cs typeface="Fira Sans"/>
                <a:sym typeface="Fira Sans"/>
              </a:defRPr>
            </a:lvl8pPr>
            <a:lvl9pPr lvl="8">
              <a:buNone/>
              <a:defRPr sz="1300">
                <a:solidFill>
                  <a:srgbClr val="767576"/>
                </a:solidFill>
                <a:latin typeface="Fira Sans"/>
                <a:ea typeface="Fira Sans"/>
                <a:cs typeface="Fira Sans"/>
                <a:sym typeface="Fira Sans"/>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5"/>
        <p:cNvGrpSpPr/>
        <p:nvPr/>
      </p:nvGrpSpPr>
      <p:grpSpPr>
        <a:xfrm>
          <a:off x="0" y="0"/>
          <a:ext cx="0" cy="0"/>
          <a:chOff x="0" y="0"/>
          <a:chExt cx="0" cy="0"/>
        </a:xfrm>
      </p:grpSpPr>
      <p:sp>
        <p:nvSpPr>
          <p:cNvPr id="46" name="Google Shape;46;p8"/>
          <p:cNvSpPr/>
          <p:nvPr/>
        </p:nvSpPr>
        <p:spPr>
          <a:xfrm>
            <a:off x="72000" y="0"/>
            <a:ext cx="3764400" cy="5143500"/>
          </a:xfrm>
          <a:prstGeom prst="rect">
            <a:avLst/>
          </a:prstGeom>
          <a:solidFill>
            <a:srgbClr val="7DB4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8" name="Google Shape;48;p8"/>
          <p:cNvSpPr txBox="1">
            <a:spLocks noGrp="1"/>
          </p:cNvSpPr>
          <p:nvPr>
            <p:ph type="body" idx="1"/>
          </p:nvPr>
        </p:nvSpPr>
        <p:spPr>
          <a:xfrm>
            <a:off x="311700" y="2390650"/>
            <a:ext cx="3127500" cy="2298000"/>
          </a:xfrm>
          <a:prstGeom prst="rect">
            <a:avLst/>
          </a:prstGeom>
          <a:solidFill>
            <a:srgbClr val="7DB446"/>
          </a:solidFill>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49" name="Google Shape;4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52" name="Google Shape;5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sp>
        <p:nvSpPr>
          <p:cNvPr id="54" name="Google Shape;54;p10"/>
          <p:cNvSpPr/>
          <p:nvPr/>
        </p:nvSpPr>
        <p:spPr>
          <a:xfrm>
            <a:off x="0" y="0"/>
            <a:ext cx="4572000" cy="5143500"/>
          </a:xfrm>
          <a:prstGeom prst="rect">
            <a:avLst/>
          </a:prstGeom>
          <a:solidFill>
            <a:srgbClr val="7DB4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200"/>
              <a:buNone/>
              <a:defRPr sz="3200">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56" name="Google Shape;56;p10"/>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57" name="Google Shape;57;p10"/>
          <p:cNvSpPr txBox="1">
            <a:spLocks noGrp="1"/>
          </p:cNvSpPr>
          <p:nvPr>
            <p:ph type="body" idx="2"/>
          </p:nvPr>
        </p:nvSpPr>
        <p:spPr>
          <a:xfrm>
            <a:off x="4832100" y="444600"/>
            <a:ext cx="3954000" cy="4111500"/>
          </a:xfrm>
          <a:prstGeom prst="rect">
            <a:avLst/>
          </a:prstGeom>
        </p:spPr>
        <p:txBody>
          <a:bodyPr spcFirstLastPara="1" wrap="square" lIns="91425" tIns="91425" rIns="91425" bIns="91425"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58" name="Google Shape;5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7DB446"/>
              </a:buClr>
              <a:buSzPts val="2800"/>
              <a:buFont typeface="Fira Sans"/>
              <a:buNone/>
              <a:defRPr sz="2800">
                <a:solidFill>
                  <a:srgbClr val="7DB446"/>
                </a:solidFill>
                <a:latin typeface="Fira Sans"/>
                <a:ea typeface="Fira Sans"/>
                <a:cs typeface="Fira Sans"/>
                <a:sym typeface="Fira Sans"/>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rgbClr val="767576"/>
              </a:buClr>
              <a:buSzPts val="1300"/>
              <a:buFont typeface="Fira Sans"/>
              <a:buChar char="●"/>
              <a:defRPr sz="1300">
                <a:solidFill>
                  <a:srgbClr val="767576"/>
                </a:solidFill>
                <a:latin typeface="Fira Sans"/>
                <a:ea typeface="Fira Sans"/>
                <a:cs typeface="Fira Sans"/>
                <a:sym typeface="Fira Sans"/>
              </a:defRPr>
            </a:lvl1pPr>
            <a:lvl2pPr marL="914400" lvl="1" indent="-298450">
              <a:lnSpc>
                <a:spcPct val="115000"/>
              </a:lnSpc>
              <a:spcBef>
                <a:spcPts val="0"/>
              </a:spcBef>
              <a:spcAft>
                <a:spcPts val="0"/>
              </a:spcAft>
              <a:buClr>
                <a:srgbClr val="767576"/>
              </a:buClr>
              <a:buSzPts val="1100"/>
              <a:buFont typeface="Fira Sans"/>
              <a:buChar char="○"/>
              <a:defRPr sz="1100">
                <a:solidFill>
                  <a:srgbClr val="767576"/>
                </a:solidFill>
                <a:latin typeface="Fira Sans"/>
                <a:ea typeface="Fira Sans"/>
                <a:cs typeface="Fira Sans"/>
                <a:sym typeface="Fira Sans"/>
              </a:defRPr>
            </a:lvl2pPr>
            <a:lvl3pPr marL="1371600" lvl="2" indent="-298450">
              <a:lnSpc>
                <a:spcPct val="115000"/>
              </a:lnSpc>
              <a:spcBef>
                <a:spcPts val="0"/>
              </a:spcBef>
              <a:spcAft>
                <a:spcPts val="0"/>
              </a:spcAft>
              <a:buClr>
                <a:srgbClr val="767576"/>
              </a:buClr>
              <a:buSzPts val="1100"/>
              <a:buFont typeface="Fira Sans"/>
              <a:buChar char="■"/>
              <a:defRPr sz="1100">
                <a:solidFill>
                  <a:srgbClr val="767576"/>
                </a:solidFill>
                <a:latin typeface="Fira Sans"/>
                <a:ea typeface="Fira Sans"/>
                <a:cs typeface="Fira Sans"/>
                <a:sym typeface="Fira Sans"/>
              </a:defRPr>
            </a:lvl3pPr>
            <a:lvl4pPr marL="1828800" lvl="3" indent="-298450">
              <a:lnSpc>
                <a:spcPct val="115000"/>
              </a:lnSpc>
              <a:spcBef>
                <a:spcPts val="0"/>
              </a:spcBef>
              <a:spcAft>
                <a:spcPts val="0"/>
              </a:spcAft>
              <a:buClr>
                <a:srgbClr val="767576"/>
              </a:buClr>
              <a:buSzPts val="1100"/>
              <a:buFont typeface="Fira Sans"/>
              <a:buChar char="●"/>
              <a:defRPr sz="1100">
                <a:solidFill>
                  <a:srgbClr val="767576"/>
                </a:solidFill>
                <a:latin typeface="Fira Sans"/>
                <a:ea typeface="Fira Sans"/>
                <a:cs typeface="Fira Sans"/>
                <a:sym typeface="Fira Sans"/>
              </a:defRPr>
            </a:lvl4pPr>
            <a:lvl5pPr marL="2286000" lvl="4" indent="-298450">
              <a:lnSpc>
                <a:spcPct val="115000"/>
              </a:lnSpc>
              <a:spcBef>
                <a:spcPts val="0"/>
              </a:spcBef>
              <a:spcAft>
                <a:spcPts val="0"/>
              </a:spcAft>
              <a:buClr>
                <a:srgbClr val="767576"/>
              </a:buClr>
              <a:buSzPts val="1100"/>
              <a:buFont typeface="Fira Sans"/>
              <a:buChar char="○"/>
              <a:defRPr sz="1100">
                <a:solidFill>
                  <a:srgbClr val="767576"/>
                </a:solidFill>
                <a:latin typeface="Fira Sans"/>
                <a:ea typeface="Fira Sans"/>
                <a:cs typeface="Fira Sans"/>
                <a:sym typeface="Fira Sans"/>
              </a:defRPr>
            </a:lvl5pPr>
            <a:lvl6pPr marL="2743200" lvl="5" indent="-298450">
              <a:lnSpc>
                <a:spcPct val="115000"/>
              </a:lnSpc>
              <a:spcBef>
                <a:spcPts val="0"/>
              </a:spcBef>
              <a:spcAft>
                <a:spcPts val="0"/>
              </a:spcAft>
              <a:buClr>
                <a:srgbClr val="767576"/>
              </a:buClr>
              <a:buSzPts val="1100"/>
              <a:buFont typeface="Fira Sans"/>
              <a:buChar char="■"/>
              <a:defRPr sz="1100">
                <a:solidFill>
                  <a:srgbClr val="767576"/>
                </a:solidFill>
                <a:latin typeface="Fira Sans"/>
                <a:ea typeface="Fira Sans"/>
                <a:cs typeface="Fira Sans"/>
                <a:sym typeface="Fira Sans"/>
              </a:defRPr>
            </a:lvl6pPr>
            <a:lvl7pPr marL="3200400" lvl="6" indent="-298450">
              <a:lnSpc>
                <a:spcPct val="115000"/>
              </a:lnSpc>
              <a:spcBef>
                <a:spcPts val="0"/>
              </a:spcBef>
              <a:spcAft>
                <a:spcPts val="0"/>
              </a:spcAft>
              <a:buClr>
                <a:srgbClr val="767576"/>
              </a:buClr>
              <a:buSzPts val="1100"/>
              <a:buFont typeface="Fira Sans"/>
              <a:buChar char="●"/>
              <a:defRPr sz="1100">
                <a:solidFill>
                  <a:srgbClr val="767576"/>
                </a:solidFill>
                <a:latin typeface="Fira Sans"/>
                <a:ea typeface="Fira Sans"/>
                <a:cs typeface="Fira Sans"/>
                <a:sym typeface="Fira Sans"/>
              </a:defRPr>
            </a:lvl7pPr>
            <a:lvl8pPr marL="3657600" lvl="7" indent="-298450">
              <a:lnSpc>
                <a:spcPct val="115000"/>
              </a:lnSpc>
              <a:spcBef>
                <a:spcPts val="0"/>
              </a:spcBef>
              <a:spcAft>
                <a:spcPts val="0"/>
              </a:spcAft>
              <a:buClr>
                <a:srgbClr val="767576"/>
              </a:buClr>
              <a:buSzPts val="1100"/>
              <a:buFont typeface="Fira Sans"/>
              <a:buChar char="○"/>
              <a:defRPr sz="1100">
                <a:solidFill>
                  <a:srgbClr val="767576"/>
                </a:solidFill>
                <a:latin typeface="Fira Sans"/>
                <a:ea typeface="Fira Sans"/>
                <a:cs typeface="Fira Sans"/>
                <a:sym typeface="Fira Sans"/>
              </a:defRPr>
            </a:lvl8pPr>
            <a:lvl9pPr marL="4114800" lvl="8" indent="-298450">
              <a:lnSpc>
                <a:spcPct val="115000"/>
              </a:lnSpc>
              <a:spcBef>
                <a:spcPts val="0"/>
              </a:spcBef>
              <a:spcAft>
                <a:spcPts val="0"/>
              </a:spcAft>
              <a:buClr>
                <a:srgbClr val="767576"/>
              </a:buClr>
              <a:buSzPts val="1100"/>
              <a:buFont typeface="Fira Sans"/>
              <a:buChar char="■"/>
              <a:defRPr sz="1100">
                <a:solidFill>
                  <a:srgbClr val="767576"/>
                </a:solidFill>
                <a:latin typeface="Fira Sans"/>
                <a:ea typeface="Fira Sans"/>
                <a:cs typeface="Fira Sans"/>
                <a:sym typeface="Fira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hyperlink" Target="https://www.linkedin.com/company/cargoclix-dr.-meier-&amp;-schmidt-gmbh/" TargetMode="External"/><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youtube.com/channel/UCc-a2T_VMYfiSYkms8roDug" TargetMode="External"/><Relationship Id="rId5" Type="http://schemas.openxmlformats.org/officeDocument/2006/relationships/image" Target="../media/image17.png"/><Relationship Id="rId4" Type="http://schemas.openxmlformats.org/officeDocument/2006/relationships/hyperlink" Target="https://www.facebook.com/cargoclix" TargetMode="External"/><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Google Shape;73;p14"/>
          <p:cNvSpPr txBox="1">
            <a:spLocks noGrp="1"/>
          </p:cNvSpPr>
          <p:nvPr>
            <p:ph type="ctrTitle"/>
          </p:nvPr>
        </p:nvSpPr>
        <p:spPr>
          <a:xfrm>
            <a:off x="311700" y="0"/>
            <a:ext cx="8520600" cy="161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3800" b="1">
              <a:solidFill>
                <a:schemeClr val="lt1"/>
              </a:solidFill>
              <a:highlight>
                <a:srgbClr val="7DB446"/>
              </a:highlight>
            </a:endParaRPr>
          </a:p>
          <a:p>
            <a:pPr marL="0" lvl="0" indent="0" algn="l" rtl="0">
              <a:lnSpc>
                <a:spcPct val="113968"/>
              </a:lnSpc>
              <a:spcBef>
                <a:spcPts val="0"/>
              </a:spcBef>
              <a:spcAft>
                <a:spcPts val="0"/>
              </a:spcAft>
              <a:buClr>
                <a:srgbClr val="000000"/>
              </a:buClr>
              <a:buFont typeface="Arial"/>
              <a:buNone/>
            </a:pPr>
            <a:endParaRPr sz="1400">
              <a:solidFill>
                <a:srgbClr val="000000"/>
              </a:solidFill>
              <a:latin typeface="Arial"/>
              <a:ea typeface="Arial"/>
              <a:cs typeface="Arial"/>
              <a:sym typeface="Arial"/>
            </a:endParaRPr>
          </a:p>
          <a:p>
            <a:pPr marL="0" lvl="0" indent="0" algn="l" rtl="0">
              <a:spcBef>
                <a:spcPts val="0"/>
              </a:spcBef>
              <a:spcAft>
                <a:spcPts val="0"/>
              </a:spcAft>
              <a:buNone/>
            </a:pPr>
            <a:endParaRPr sz="1800">
              <a:solidFill>
                <a:schemeClr val="lt1"/>
              </a:solidFill>
            </a:endParaRPr>
          </a:p>
          <a:p>
            <a:pPr marL="0" lvl="0" indent="0" algn="l" rtl="0">
              <a:spcBef>
                <a:spcPts val="0"/>
              </a:spcBef>
              <a:spcAft>
                <a:spcPts val="0"/>
              </a:spcAft>
              <a:buNone/>
            </a:pPr>
            <a:endParaRPr sz="2000" b="1">
              <a:solidFill>
                <a:schemeClr val="lt1"/>
              </a:solidFill>
            </a:endParaRPr>
          </a:p>
        </p:txBody>
      </p:sp>
      <p:pic>
        <p:nvPicPr>
          <p:cNvPr id="74" name="Google Shape;74;p14"/>
          <p:cNvPicPr preferRelativeResize="0"/>
          <p:nvPr/>
        </p:nvPicPr>
        <p:blipFill>
          <a:blip r:embed="rId3">
            <a:alphaModFix/>
          </a:blip>
          <a:stretch>
            <a:fillRect/>
          </a:stretch>
        </p:blipFill>
        <p:spPr>
          <a:xfrm>
            <a:off x="4376000" y="3227600"/>
            <a:ext cx="4703401" cy="1873999"/>
          </a:xfrm>
          <a:prstGeom prst="rect">
            <a:avLst/>
          </a:prstGeom>
          <a:noFill/>
          <a:ln>
            <a:noFill/>
          </a:ln>
        </p:spPr>
      </p:pic>
      <p:sp>
        <p:nvSpPr>
          <p:cNvPr id="75" name="Google Shape;75;p14"/>
          <p:cNvSpPr txBox="1"/>
          <p:nvPr/>
        </p:nvSpPr>
        <p:spPr>
          <a:xfrm>
            <a:off x="246450" y="278600"/>
            <a:ext cx="8520600" cy="249296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0" b="1" dirty="0">
                <a:solidFill>
                  <a:srgbClr val="FFFFFF"/>
                </a:solidFill>
                <a:latin typeface="Fira Sans"/>
                <a:ea typeface="Fira Sans"/>
                <a:cs typeface="Fira Sans"/>
                <a:sym typeface="Fira Sans"/>
              </a:rPr>
              <a:t>Cargoclix ETA</a:t>
            </a:r>
            <a:endParaRPr sz="5000" b="1" dirty="0">
              <a:solidFill>
                <a:srgbClr val="FFFFFF"/>
              </a:solidFill>
              <a:latin typeface="Fira Sans"/>
              <a:ea typeface="Fira Sans"/>
              <a:cs typeface="Fira Sans"/>
              <a:sym typeface="Fira Sans"/>
            </a:endParaRPr>
          </a:p>
          <a:p>
            <a:pPr marL="0" lvl="0" indent="0" algn="l" rtl="0">
              <a:spcBef>
                <a:spcPts val="0"/>
              </a:spcBef>
              <a:spcAft>
                <a:spcPts val="0"/>
              </a:spcAft>
              <a:buNone/>
            </a:pPr>
            <a:r>
              <a:rPr lang="en" sz="5000" b="1" dirty="0">
                <a:solidFill>
                  <a:srgbClr val="FFFFFF"/>
                </a:solidFill>
                <a:latin typeface="Fira Sans"/>
                <a:ea typeface="Fira Sans"/>
                <a:cs typeface="Fira Sans"/>
                <a:sym typeface="Fira Sans"/>
              </a:rPr>
              <a:t>The ETA Management System</a:t>
            </a:r>
            <a:endParaRPr sz="5000" b="1" dirty="0">
              <a:solidFill>
                <a:srgbClr val="FFFFFF"/>
              </a:solidFill>
              <a:latin typeface="Fira Sans"/>
              <a:ea typeface="Fira Sans"/>
              <a:cs typeface="Fira Sans"/>
              <a:sym typeface="Fira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0" y="0"/>
            <a:ext cx="91044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ETA smoothens the processes</a:t>
            </a:r>
            <a:endParaRPr/>
          </a:p>
        </p:txBody>
      </p:sp>
      <p:sp>
        <p:nvSpPr>
          <p:cNvPr id="145" name="Google Shape;145;p23"/>
          <p:cNvSpPr txBox="1">
            <a:spLocks noGrp="1"/>
          </p:cNvSpPr>
          <p:nvPr>
            <p:ph type="body" idx="1"/>
          </p:nvPr>
        </p:nvSpPr>
        <p:spPr>
          <a:xfrm>
            <a:off x="233275" y="801275"/>
            <a:ext cx="4816500" cy="42864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a:p>
          <a:p>
            <a:pPr marL="0" lvl="0" indent="0" algn="l" rtl="0">
              <a:spcBef>
                <a:spcPts val="1200"/>
              </a:spcBef>
              <a:spcAft>
                <a:spcPts val="0"/>
              </a:spcAft>
              <a:buNone/>
            </a:pPr>
            <a:endParaRPr/>
          </a:p>
          <a:p>
            <a:pPr marL="457200" lvl="0" indent="-330200" algn="l" rtl="0">
              <a:spcBef>
                <a:spcPts val="1200"/>
              </a:spcBef>
              <a:spcAft>
                <a:spcPts val="0"/>
              </a:spcAft>
              <a:buSzPts val="1600"/>
              <a:buChar char="●"/>
            </a:pPr>
            <a:r>
              <a:rPr lang="en"/>
              <a:t>ETA supports site operators in further smoothing their processes at the ramp and helps truck drivers and transport companies to </a:t>
            </a:r>
            <a:r>
              <a:rPr lang="en" b="1"/>
              <a:t>reduce waiting times</a:t>
            </a:r>
            <a:r>
              <a:rPr lang="en"/>
              <a:t> by automatically reporting the arrival time</a:t>
            </a:r>
            <a:endParaRPr b="1"/>
          </a:p>
          <a:p>
            <a:pPr marL="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146" name="Google Shape;146;p23"/>
          <p:cNvPicPr preferRelativeResize="0"/>
          <p:nvPr/>
        </p:nvPicPr>
        <p:blipFill>
          <a:blip r:embed="rId3">
            <a:alphaModFix/>
          </a:blip>
          <a:stretch>
            <a:fillRect/>
          </a:stretch>
        </p:blipFill>
        <p:spPr>
          <a:xfrm>
            <a:off x="5202175" y="1290450"/>
            <a:ext cx="3789424" cy="2734226"/>
          </a:xfrm>
          <a:prstGeom prst="rect">
            <a:avLst/>
          </a:prstGeom>
          <a:noFill/>
          <a:ln>
            <a:noFill/>
          </a:ln>
        </p:spPr>
      </p:pic>
      <p:sp>
        <p:nvSpPr>
          <p:cNvPr id="147" name="Google Shape;147;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0" y="0"/>
            <a:ext cx="91044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How much does ETA cost?</a:t>
            </a:r>
            <a:endParaRPr/>
          </a:p>
        </p:txBody>
      </p:sp>
      <p:sp>
        <p:nvSpPr>
          <p:cNvPr id="153" name="Google Shape;153;p24"/>
          <p:cNvSpPr txBox="1">
            <a:spLocks noGrp="1"/>
          </p:cNvSpPr>
          <p:nvPr>
            <p:ph type="body" idx="1"/>
          </p:nvPr>
        </p:nvSpPr>
        <p:spPr>
          <a:xfrm>
            <a:off x="233275" y="801275"/>
            <a:ext cx="4816500" cy="42864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0"/>
              </a:spcAft>
              <a:buNone/>
            </a:pPr>
            <a:r>
              <a:rPr lang="en" dirty="0"/>
              <a:t>Normally you have to invest in advance to reduce costs. Not so with ETA. The ETA app can be downloaded </a:t>
            </a:r>
            <a:r>
              <a:rPr lang="en" b="1" dirty="0"/>
              <a:t>free</a:t>
            </a:r>
            <a:r>
              <a:rPr lang="en" dirty="0"/>
              <a:t> of charge from Playstore or App Store </a:t>
            </a:r>
          </a:p>
          <a:p>
            <a:pPr marL="0" lvl="0" indent="0" algn="l" rtl="0">
              <a:spcBef>
                <a:spcPts val="1200"/>
              </a:spcBef>
              <a:spcAft>
                <a:spcPts val="0"/>
              </a:spcAft>
              <a:buNone/>
            </a:pPr>
            <a:r>
              <a:rPr lang="en" dirty="0"/>
              <a:t>Only </a:t>
            </a:r>
            <a:r>
              <a:rPr lang="en" b="1" dirty="0"/>
              <a:t>0.5 Euro per time slot</a:t>
            </a:r>
            <a:r>
              <a:rPr lang="en" dirty="0"/>
              <a:t> will be charged for ETA </a:t>
            </a:r>
          </a:p>
          <a:p>
            <a:pPr marL="0" lvl="0" indent="0" algn="l" rtl="0">
              <a:spcBef>
                <a:spcPts val="1200"/>
              </a:spcBef>
              <a:spcAft>
                <a:spcPts val="0"/>
              </a:spcAft>
              <a:buNone/>
            </a:pPr>
            <a:r>
              <a:rPr lang="en" dirty="0"/>
              <a:t>With </a:t>
            </a:r>
            <a:r>
              <a:rPr lang="en" b="1" dirty="0"/>
              <a:t>telematics connection 1 Euro</a:t>
            </a:r>
            <a:endParaRPr b="1" dirty="0"/>
          </a:p>
          <a:p>
            <a:pPr marL="0" lvl="0" indent="0" algn="l" rtl="0">
              <a:spcBef>
                <a:spcPts val="1200"/>
              </a:spcBef>
              <a:spcAft>
                <a:spcPts val="0"/>
              </a:spcAft>
              <a:buNone/>
            </a:pPr>
            <a:endParaRPr dirty="0"/>
          </a:p>
          <a:p>
            <a:pPr marL="457200" lvl="0" indent="0" algn="l" rtl="0">
              <a:spcBef>
                <a:spcPts val="1200"/>
              </a:spcBef>
              <a:spcAft>
                <a:spcPts val="1200"/>
              </a:spcAft>
              <a:buNone/>
            </a:pPr>
            <a:endParaRPr dirty="0"/>
          </a:p>
        </p:txBody>
      </p:sp>
      <p:pic>
        <p:nvPicPr>
          <p:cNvPr id="154" name="Google Shape;154;p24"/>
          <p:cNvPicPr preferRelativeResize="0"/>
          <p:nvPr/>
        </p:nvPicPr>
        <p:blipFill>
          <a:blip r:embed="rId3">
            <a:alphaModFix/>
          </a:blip>
          <a:stretch>
            <a:fillRect/>
          </a:stretch>
        </p:blipFill>
        <p:spPr>
          <a:xfrm>
            <a:off x="5095025" y="1101775"/>
            <a:ext cx="3789425" cy="2939943"/>
          </a:xfrm>
          <a:prstGeom prst="rect">
            <a:avLst/>
          </a:prstGeom>
          <a:noFill/>
          <a:ln>
            <a:noFill/>
          </a:ln>
        </p:spPr>
      </p:pic>
      <p:sp>
        <p:nvSpPr>
          <p:cNvPr id="155" name="Google Shape;155;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0" y="0"/>
            <a:ext cx="91044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Benefits for you</a:t>
            </a:r>
            <a:endParaRPr/>
          </a:p>
        </p:txBody>
      </p:sp>
      <p:sp>
        <p:nvSpPr>
          <p:cNvPr id="161" name="Google Shape;161;p25"/>
          <p:cNvSpPr txBox="1">
            <a:spLocks noGrp="1"/>
          </p:cNvSpPr>
          <p:nvPr>
            <p:ph type="body" idx="1"/>
          </p:nvPr>
        </p:nvSpPr>
        <p:spPr>
          <a:xfrm>
            <a:off x="233275" y="801275"/>
            <a:ext cx="4816500" cy="428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endParaRPr/>
          </a:p>
          <a:p>
            <a:pPr marL="457200" lvl="0" indent="-327025" algn="l" rtl="0">
              <a:lnSpc>
                <a:spcPct val="115000"/>
              </a:lnSpc>
              <a:spcBef>
                <a:spcPts val="1200"/>
              </a:spcBef>
              <a:spcAft>
                <a:spcPts val="0"/>
              </a:spcAft>
              <a:buSzPct val="100000"/>
              <a:buChar char="●"/>
            </a:pPr>
            <a:r>
              <a:rPr lang="en" sz="2000"/>
              <a:t>The estimated time of arrival of the truck is displayed in the time slot</a:t>
            </a:r>
            <a:endParaRPr sz="2000"/>
          </a:p>
          <a:p>
            <a:pPr marL="457200" lvl="0" indent="-327025" algn="l" rtl="0">
              <a:lnSpc>
                <a:spcPct val="115000"/>
              </a:lnSpc>
              <a:spcBef>
                <a:spcPts val="0"/>
              </a:spcBef>
              <a:spcAft>
                <a:spcPts val="0"/>
              </a:spcAft>
              <a:buSzPct val="100000"/>
              <a:buChar char="●"/>
            </a:pPr>
            <a:r>
              <a:rPr lang="en" sz="2000"/>
              <a:t>Work in incoming and outgoing goods can be optimized at short notice</a:t>
            </a:r>
            <a:endParaRPr sz="2000"/>
          </a:p>
          <a:p>
            <a:pPr marL="457200" lvl="0" indent="-327025" algn="l" rtl="0">
              <a:lnSpc>
                <a:spcPct val="115000"/>
              </a:lnSpc>
              <a:spcBef>
                <a:spcPts val="0"/>
              </a:spcBef>
              <a:spcAft>
                <a:spcPts val="0"/>
              </a:spcAft>
              <a:buSzPct val="100000"/>
              <a:buChar char="●"/>
            </a:pPr>
            <a:r>
              <a:rPr lang="en" sz="2000"/>
              <a:t>Avoidance of idling and waiting times of the trucks</a:t>
            </a:r>
            <a:endParaRPr sz="2000"/>
          </a:p>
          <a:p>
            <a:pPr marL="457200" lvl="0" indent="-327025" algn="l" rtl="0">
              <a:lnSpc>
                <a:spcPct val="115000"/>
              </a:lnSpc>
              <a:spcBef>
                <a:spcPts val="0"/>
              </a:spcBef>
              <a:spcAft>
                <a:spcPts val="0"/>
              </a:spcAft>
              <a:buSzPct val="100000"/>
              <a:buChar char="●"/>
            </a:pPr>
            <a:r>
              <a:rPr lang="en" sz="2000"/>
              <a:t>Elimination of telephone delay notification</a:t>
            </a:r>
            <a:endParaRPr sz="2000"/>
          </a:p>
          <a:p>
            <a:pPr marL="457200" lvl="0" indent="-327025" algn="l" rtl="0">
              <a:lnSpc>
                <a:spcPct val="115000"/>
              </a:lnSpc>
              <a:spcBef>
                <a:spcPts val="0"/>
              </a:spcBef>
              <a:spcAft>
                <a:spcPts val="0"/>
              </a:spcAft>
              <a:buSzPct val="100000"/>
              <a:buChar char="●"/>
            </a:pPr>
            <a:r>
              <a:rPr lang="en" sz="2000"/>
              <a:t>No investment costs required</a:t>
            </a:r>
            <a:endParaRPr sz="2000"/>
          </a:p>
          <a:p>
            <a:pPr marL="457200" lvl="0" indent="-327025" algn="l" rtl="0">
              <a:lnSpc>
                <a:spcPct val="115000"/>
              </a:lnSpc>
              <a:spcBef>
                <a:spcPts val="0"/>
              </a:spcBef>
              <a:spcAft>
                <a:spcPts val="0"/>
              </a:spcAft>
              <a:buSzPct val="100000"/>
              <a:buChar char="●"/>
            </a:pPr>
            <a:r>
              <a:rPr lang="en" sz="2000"/>
              <a:t>Use via ETA App or via direct connection to the telematics of the trucks</a:t>
            </a:r>
            <a:endParaRPr sz="2000"/>
          </a:p>
          <a:p>
            <a:pPr marL="457200" lvl="0" indent="-327025" algn="l" rtl="0">
              <a:lnSpc>
                <a:spcPct val="115000"/>
              </a:lnSpc>
              <a:spcBef>
                <a:spcPts val="0"/>
              </a:spcBef>
              <a:spcAft>
                <a:spcPts val="0"/>
              </a:spcAft>
              <a:buSzPct val="100000"/>
              <a:buChar char="●"/>
            </a:pPr>
            <a:r>
              <a:rPr lang="en" sz="2000"/>
              <a:t>Low usage fees for ETA of 0.5 Euro per time window (1 Euro for telematics connection)</a:t>
            </a:r>
            <a:endParaRPr sz="2000"/>
          </a:p>
          <a:p>
            <a:pPr marL="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162" name="Google Shape;162;p25"/>
          <p:cNvPicPr preferRelativeResize="0"/>
          <p:nvPr/>
        </p:nvPicPr>
        <p:blipFill>
          <a:blip r:embed="rId3">
            <a:alphaModFix/>
          </a:blip>
          <a:stretch>
            <a:fillRect/>
          </a:stretch>
        </p:blipFill>
        <p:spPr>
          <a:xfrm>
            <a:off x="4911325" y="323863"/>
            <a:ext cx="3886200" cy="4924425"/>
          </a:xfrm>
          <a:prstGeom prst="rect">
            <a:avLst/>
          </a:prstGeom>
          <a:noFill/>
          <a:ln>
            <a:noFill/>
          </a:ln>
        </p:spPr>
      </p:pic>
      <p:sp>
        <p:nvSpPr>
          <p:cNvPr id="163" name="Google Shape;163;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0" y="0"/>
            <a:ext cx="9104400" cy="623700"/>
          </a:xfrm>
          <a:prstGeom prst="rect">
            <a:avLst/>
          </a:prstGeom>
          <a:solidFill>
            <a:srgbClr val="7DB446"/>
          </a:solid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a:t>What our customers say: Alexander Bürkle</a:t>
            </a:r>
            <a:endParaRPr/>
          </a:p>
        </p:txBody>
      </p:sp>
      <p:sp>
        <p:nvSpPr>
          <p:cNvPr id="169" name="Google Shape;169;p26"/>
          <p:cNvSpPr txBox="1">
            <a:spLocks noGrp="1"/>
          </p:cNvSpPr>
          <p:nvPr>
            <p:ph type="body" idx="1"/>
          </p:nvPr>
        </p:nvSpPr>
        <p:spPr>
          <a:xfrm>
            <a:off x="233275" y="801275"/>
            <a:ext cx="4816500" cy="428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600"/>
              <a:buNone/>
            </a:pPr>
            <a:endParaRPr sz="1800" i="1"/>
          </a:p>
          <a:p>
            <a:pPr marL="0" lvl="0" indent="0" algn="l" rtl="0">
              <a:lnSpc>
                <a:spcPct val="115000"/>
              </a:lnSpc>
              <a:spcBef>
                <a:spcPts val="0"/>
              </a:spcBef>
              <a:spcAft>
                <a:spcPts val="0"/>
              </a:spcAft>
              <a:buSzPts val="1600"/>
              <a:buNone/>
            </a:pPr>
            <a:endParaRPr sz="1800" i="1"/>
          </a:p>
          <a:p>
            <a:pPr marL="0" lvl="0" indent="0" algn="l" rtl="0">
              <a:lnSpc>
                <a:spcPct val="115000"/>
              </a:lnSpc>
              <a:spcBef>
                <a:spcPts val="0"/>
              </a:spcBef>
              <a:spcAft>
                <a:spcPts val="0"/>
              </a:spcAft>
              <a:buSzPts val="1600"/>
              <a:buNone/>
            </a:pPr>
            <a:r>
              <a:rPr lang="en" sz="1800" i="1"/>
              <a:t>“Cargoclix ETA shows the exact time when the truck will arrive.”</a:t>
            </a:r>
            <a:endParaRPr sz="1800" i="1"/>
          </a:p>
          <a:p>
            <a:pPr marL="0" lvl="0" indent="0" algn="l" rtl="0">
              <a:lnSpc>
                <a:spcPct val="115000"/>
              </a:lnSpc>
              <a:spcBef>
                <a:spcPts val="1200"/>
              </a:spcBef>
              <a:spcAft>
                <a:spcPts val="0"/>
              </a:spcAft>
              <a:buSzPts val="1600"/>
              <a:buNone/>
            </a:pPr>
            <a:endParaRPr/>
          </a:p>
          <a:p>
            <a:pPr marL="0" lvl="0" indent="0" algn="l" rtl="0">
              <a:lnSpc>
                <a:spcPct val="115000"/>
              </a:lnSpc>
              <a:spcBef>
                <a:spcPts val="1200"/>
              </a:spcBef>
              <a:spcAft>
                <a:spcPts val="0"/>
              </a:spcAft>
              <a:buSzPts val="1600"/>
              <a:buNone/>
            </a:pPr>
            <a:r>
              <a:rPr lang="en"/>
              <a:t>Waldemar Schnar, Quality Management / Occupational Safety</a:t>
            </a:r>
            <a:endParaRPr/>
          </a:p>
          <a:p>
            <a:pPr marL="0" lvl="0" indent="0" algn="l" rtl="0">
              <a:lnSpc>
                <a:spcPct val="115000"/>
              </a:lnSpc>
              <a:spcBef>
                <a:spcPts val="1200"/>
              </a:spcBef>
              <a:spcAft>
                <a:spcPts val="0"/>
              </a:spcAft>
              <a:buSzPts val="1600"/>
              <a:buNone/>
            </a:pPr>
            <a:r>
              <a:rPr lang="en" b="1"/>
              <a:t>Alexander Bürkle GmbH &amp; Co. KG</a:t>
            </a:r>
            <a:endParaRPr b="1"/>
          </a:p>
          <a:p>
            <a:pPr marL="0" lvl="0" indent="0" algn="l" rtl="0">
              <a:lnSpc>
                <a:spcPct val="115000"/>
              </a:lnSpc>
              <a:spcBef>
                <a:spcPts val="1200"/>
              </a:spcBef>
              <a:spcAft>
                <a:spcPts val="1200"/>
              </a:spcAft>
              <a:buSzPts val="1600"/>
              <a:buNone/>
            </a:pPr>
            <a:endParaRPr sz="1800"/>
          </a:p>
        </p:txBody>
      </p:sp>
      <p:pic>
        <p:nvPicPr>
          <p:cNvPr id="170" name="Google Shape;170;p26"/>
          <p:cNvPicPr preferRelativeResize="0"/>
          <p:nvPr/>
        </p:nvPicPr>
        <p:blipFill>
          <a:blip r:embed="rId3">
            <a:alphaModFix/>
          </a:blip>
          <a:stretch>
            <a:fillRect/>
          </a:stretch>
        </p:blipFill>
        <p:spPr>
          <a:xfrm>
            <a:off x="5049775" y="1729813"/>
            <a:ext cx="3559175" cy="1779588"/>
          </a:xfrm>
          <a:prstGeom prst="rect">
            <a:avLst/>
          </a:prstGeom>
          <a:noFill/>
          <a:ln>
            <a:noFill/>
          </a:ln>
        </p:spPr>
      </p:pic>
      <p:sp>
        <p:nvSpPr>
          <p:cNvPr id="171" name="Google Shape;171;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0" y="0"/>
            <a:ext cx="9104400" cy="623700"/>
          </a:xfrm>
          <a:prstGeom prst="rect">
            <a:avLst/>
          </a:prstGeom>
          <a:solidFill>
            <a:srgbClr val="7DB446"/>
          </a:solid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a:t>What our customers say: Klöckner &amp; Co.</a:t>
            </a:r>
            <a:endParaRPr/>
          </a:p>
        </p:txBody>
      </p:sp>
      <p:sp>
        <p:nvSpPr>
          <p:cNvPr id="177" name="Google Shape;177;p27"/>
          <p:cNvSpPr txBox="1">
            <a:spLocks noGrp="1"/>
          </p:cNvSpPr>
          <p:nvPr>
            <p:ph type="body" idx="1"/>
          </p:nvPr>
        </p:nvSpPr>
        <p:spPr>
          <a:xfrm>
            <a:off x="233275" y="801275"/>
            <a:ext cx="4816500" cy="428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600"/>
              <a:buNone/>
            </a:pPr>
            <a:endParaRPr sz="1800" i="1"/>
          </a:p>
          <a:p>
            <a:pPr marL="0" lvl="0" indent="0" algn="l" rtl="0">
              <a:lnSpc>
                <a:spcPct val="115000"/>
              </a:lnSpc>
              <a:spcBef>
                <a:spcPts val="0"/>
              </a:spcBef>
              <a:spcAft>
                <a:spcPts val="0"/>
              </a:spcAft>
              <a:buSzPts val="1600"/>
              <a:buNone/>
            </a:pPr>
            <a:endParaRPr sz="1800" i="1"/>
          </a:p>
          <a:p>
            <a:pPr marL="0" lvl="0" indent="0" algn="l" rtl="0">
              <a:lnSpc>
                <a:spcPct val="115000"/>
              </a:lnSpc>
              <a:spcBef>
                <a:spcPts val="0"/>
              </a:spcBef>
              <a:spcAft>
                <a:spcPts val="0"/>
              </a:spcAft>
              <a:buSzPts val="1600"/>
              <a:buNone/>
            </a:pPr>
            <a:r>
              <a:rPr lang="en" sz="1800" i="1"/>
              <a:t>“Cargoclix ETA enables service providers a favourable unloading time and a better throughput time..”</a:t>
            </a:r>
            <a:endParaRPr sz="1800" i="1"/>
          </a:p>
          <a:p>
            <a:pPr marL="0" lvl="0" indent="0" algn="l" rtl="0">
              <a:lnSpc>
                <a:spcPct val="115000"/>
              </a:lnSpc>
              <a:spcBef>
                <a:spcPts val="1200"/>
              </a:spcBef>
              <a:spcAft>
                <a:spcPts val="0"/>
              </a:spcAft>
              <a:buSzPts val="1600"/>
              <a:buNone/>
            </a:pPr>
            <a:endParaRPr/>
          </a:p>
          <a:p>
            <a:pPr marL="0" lvl="0" indent="0" algn="l" rtl="0">
              <a:lnSpc>
                <a:spcPct val="115000"/>
              </a:lnSpc>
              <a:spcBef>
                <a:spcPts val="1200"/>
              </a:spcBef>
              <a:spcAft>
                <a:spcPts val="0"/>
              </a:spcAft>
              <a:buSzPts val="1600"/>
              <a:buNone/>
            </a:pPr>
            <a:r>
              <a:rPr lang="en"/>
              <a:t>Stefan Kroos, Logistics manager</a:t>
            </a:r>
            <a:endParaRPr/>
          </a:p>
          <a:p>
            <a:pPr marL="0" lvl="0" indent="0" algn="l" rtl="0">
              <a:lnSpc>
                <a:spcPct val="115000"/>
              </a:lnSpc>
              <a:spcBef>
                <a:spcPts val="1200"/>
              </a:spcBef>
              <a:spcAft>
                <a:spcPts val="0"/>
              </a:spcAft>
              <a:buSzPts val="1600"/>
              <a:buNone/>
            </a:pPr>
            <a:r>
              <a:rPr lang="en" b="1"/>
              <a:t>Klöckner Co. SE</a:t>
            </a:r>
            <a:endParaRPr b="1"/>
          </a:p>
          <a:p>
            <a:pPr marL="0" lvl="0" indent="0" algn="l" rtl="0">
              <a:lnSpc>
                <a:spcPct val="115000"/>
              </a:lnSpc>
              <a:spcBef>
                <a:spcPts val="1200"/>
              </a:spcBef>
              <a:spcAft>
                <a:spcPts val="1200"/>
              </a:spcAft>
              <a:buSzPts val="1600"/>
              <a:buNone/>
            </a:pPr>
            <a:endParaRPr sz="1800"/>
          </a:p>
        </p:txBody>
      </p:sp>
      <p:sp>
        <p:nvSpPr>
          <p:cNvPr id="178" name="Google Shape;178;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a:p>
        </p:txBody>
      </p:sp>
      <p:pic>
        <p:nvPicPr>
          <p:cNvPr id="179" name="Google Shape;179;p27"/>
          <p:cNvPicPr preferRelativeResize="0"/>
          <p:nvPr/>
        </p:nvPicPr>
        <p:blipFill>
          <a:blip r:embed="rId3">
            <a:alphaModFix/>
          </a:blip>
          <a:stretch>
            <a:fillRect/>
          </a:stretch>
        </p:blipFill>
        <p:spPr>
          <a:xfrm>
            <a:off x="5628775" y="1214900"/>
            <a:ext cx="2817775" cy="2817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8"/>
          <p:cNvSpPr txBox="1">
            <a:spLocks noGrp="1"/>
          </p:cNvSpPr>
          <p:nvPr>
            <p:ph type="title"/>
          </p:nvPr>
        </p:nvSpPr>
        <p:spPr>
          <a:xfrm>
            <a:off x="0" y="0"/>
            <a:ext cx="91044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Contacts</a:t>
            </a:r>
            <a:endParaRPr/>
          </a:p>
        </p:txBody>
      </p:sp>
      <p:sp>
        <p:nvSpPr>
          <p:cNvPr id="185" name="Google Shape;185;p28"/>
          <p:cNvSpPr txBox="1">
            <a:spLocks noGrp="1"/>
          </p:cNvSpPr>
          <p:nvPr>
            <p:ph type="body" idx="1"/>
          </p:nvPr>
        </p:nvSpPr>
        <p:spPr>
          <a:xfrm>
            <a:off x="233275" y="801275"/>
            <a:ext cx="4816500" cy="428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endParaRPr/>
          </a:p>
          <a:p>
            <a:pPr marL="0" lvl="0" indent="0" algn="l" rtl="0">
              <a:lnSpc>
                <a:spcPct val="100000"/>
              </a:lnSpc>
              <a:spcBef>
                <a:spcPts val="1200"/>
              </a:spcBef>
              <a:spcAft>
                <a:spcPts val="0"/>
              </a:spcAft>
              <a:buNone/>
            </a:pPr>
            <a:r>
              <a:rPr lang="en"/>
              <a:t>Cargoclix</a:t>
            </a:r>
            <a:endParaRPr/>
          </a:p>
          <a:p>
            <a:pPr marL="0" lvl="0" indent="0" algn="l" rtl="0">
              <a:lnSpc>
                <a:spcPct val="100000"/>
              </a:lnSpc>
              <a:spcBef>
                <a:spcPts val="1200"/>
              </a:spcBef>
              <a:spcAft>
                <a:spcPts val="0"/>
              </a:spcAft>
              <a:buNone/>
            </a:pPr>
            <a:r>
              <a:rPr lang="en"/>
              <a:t>Dr. Meier &amp; Schmidt GmbH</a:t>
            </a:r>
            <a:endParaRPr/>
          </a:p>
          <a:p>
            <a:pPr marL="0" lvl="0" indent="0" algn="l" rtl="0">
              <a:lnSpc>
                <a:spcPct val="100000"/>
              </a:lnSpc>
              <a:spcBef>
                <a:spcPts val="1200"/>
              </a:spcBef>
              <a:spcAft>
                <a:spcPts val="0"/>
              </a:spcAft>
              <a:buNone/>
            </a:pPr>
            <a:r>
              <a:rPr lang="en"/>
              <a:t>Münsterplatz 11 / Im Kornhaus</a:t>
            </a:r>
            <a:endParaRPr/>
          </a:p>
          <a:p>
            <a:pPr marL="0" lvl="0" indent="0" algn="l" rtl="0">
              <a:lnSpc>
                <a:spcPct val="100000"/>
              </a:lnSpc>
              <a:spcBef>
                <a:spcPts val="1200"/>
              </a:spcBef>
              <a:spcAft>
                <a:spcPts val="0"/>
              </a:spcAft>
              <a:buNone/>
            </a:pPr>
            <a:r>
              <a:rPr lang="en"/>
              <a:t>D-79098 Freiburg</a:t>
            </a:r>
            <a:endParaRPr/>
          </a:p>
          <a:p>
            <a:pPr marL="0" lvl="0" indent="0" algn="l" rtl="0">
              <a:lnSpc>
                <a:spcPct val="100000"/>
              </a:lnSpc>
              <a:spcBef>
                <a:spcPts val="1200"/>
              </a:spcBef>
              <a:spcAft>
                <a:spcPts val="0"/>
              </a:spcAft>
              <a:buNone/>
            </a:pPr>
            <a:r>
              <a:rPr lang="en"/>
              <a:t>Tel: +49 (0) 761 / 20 55 11 00</a:t>
            </a:r>
            <a:endParaRPr/>
          </a:p>
          <a:p>
            <a:pPr marL="0" lvl="0" indent="0" algn="l" rtl="0">
              <a:lnSpc>
                <a:spcPct val="100000"/>
              </a:lnSpc>
              <a:spcBef>
                <a:spcPts val="1200"/>
              </a:spcBef>
              <a:spcAft>
                <a:spcPts val="0"/>
              </a:spcAft>
              <a:buNone/>
            </a:pPr>
            <a:r>
              <a:rPr lang="en"/>
              <a:t>Fax: +49 (0) 761 / 20 55 11 22</a:t>
            </a:r>
            <a:endParaRPr/>
          </a:p>
          <a:p>
            <a:pPr marL="0" lvl="0" indent="0" algn="l" rtl="0">
              <a:lnSpc>
                <a:spcPct val="100000"/>
              </a:lnSpc>
              <a:spcBef>
                <a:spcPts val="1200"/>
              </a:spcBef>
              <a:spcAft>
                <a:spcPts val="0"/>
              </a:spcAft>
              <a:buNone/>
            </a:pPr>
            <a:r>
              <a:rPr lang="en"/>
              <a:t>eMail: info@cargoclix.com</a:t>
            </a:r>
            <a:endParaRPr/>
          </a:p>
          <a:p>
            <a:pPr marL="0" lvl="0" indent="0" algn="l" rtl="0">
              <a:lnSpc>
                <a:spcPct val="100000"/>
              </a:lnSpc>
              <a:spcBef>
                <a:spcPts val="1200"/>
              </a:spcBef>
              <a:spcAft>
                <a:spcPts val="1200"/>
              </a:spcAft>
              <a:buNone/>
            </a:pPr>
            <a:r>
              <a:rPr lang="en"/>
              <a:t>Website: www.cargoclix.com</a:t>
            </a:r>
            <a:endParaRPr/>
          </a:p>
        </p:txBody>
      </p:sp>
      <p:pic>
        <p:nvPicPr>
          <p:cNvPr id="186" name="Google Shape;186;p28"/>
          <p:cNvPicPr preferRelativeResize="0"/>
          <p:nvPr/>
        </p:nvPicPr>
        <p:blipFill>
          <a:blip r:embed="rId3">
            <a:alphaModFix/>
          </a:blip>
          <a:stretch>
            <a:fillRect/>
          </a:stretch>
        </p:blipFill>
        <p:spPr>
          <a:xfrm>
            <a:off x="5202175" y="776100"/>
            <a:ext cx="3333536" cy="4215000"/>
          </a:xfrm>
          <a:prstGeom prst="rect">
            <a:avLst/>
          </a:prstGeom>
          <a:noFill/>
          <a:ln>
            <a:noFill/>
          </a:ln>
        </p:spPr>
      </p:pic>
      <p:sp>
        <p:nvSpPr>
          <p:cNvPr id="187" name="Google Shape;187;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29"/>
          <p:cNvSpPr txBox="1">
            <a:spLocks noGrp="1"/>
          </p:cNvSpPr>
          <p:nvPr>
            <p:ph type="ctrTitle"/>
          </p:nvPr>
        </p:nvSpPr>
        <p:spPr>
          <a:xfrm>
            <a:off x="311700" y="336700"/>
            <a:ext cx="85206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000" b="1">
                <a:solidFill>
                  <a:schemeClr val="lt1"/>
                </a:solidFill>
              </a:rPr>
              <a:t>Thank you!</a:t>
            </a:r>
            <a:endParaRPr sz="5000" b="1">
              <a:solidFill>
                <a:schemeClr val="lt1"/>
              </a:solidFill>
            </a:endParaRPr>
          </a:p>
          <a:p>
            <a:pPr marL="0" lvl="0" indent="0" algn="l" rtl="0">
              <a:spcBef>
                <a:spcPts val="0"/>
              </a:spcBef>
              <a:spcAft>
                <a:spcPts val="0"/>
              </a:spcAft>
              <a:buNone/>
            </a:pPr>
            <a:r>
              <a:rPr lang="en" sz="3200" b="1">
                <a:solidFill>
                  <a:schemeClr val="lt1"/>
                </a:solidFill>
              </a:rPr>
              <a:t>Let’s keep in touch on social media</a:t>
            </a:r>
            <a:endParaRPr sz="3200">
              <a:solidFill>
                <a:schemeClr val="lt1"/>
              </a:solidFill>
            </a:endParaRPr>
          </a:p>
        </p:txBody>
      </p:sp>
      <p:pic>
        <p:nvPicPr>
          <p:cNvPr id="193" name="Google Shape;193;p29"/>
          <p:cNvPicPr preferRelativeResize="0"/>
          <p:nvPr/>
        </p:nvPicPr>
        <p:blipFill>
          <a:blip r:embed="rId3">
            <a:alphaModFix/>
          </a:blip>
          <a:stretch>
            <a:fillRect/>
          </a:stretch>
        </p:blipFill>
        <p:spPr>
          <a:xfrm>
            <a:off x="4376000" y="3227600"/>
            <a:ext cx="4703401" cy="1873999"/>
          </a:xfrm>
          <a:prstGeom prst="rect">
            <a:avLst/>
          </a:prstGeom>
          <a:noFill/>
          <a:ln>
            <a:noFill/>
          </a:ln>
        </p:spPr>
      </p:pic>
      <p:pic>
        <p:nvPicPr>
          <p:cNvPr id="194" name="Google Shape;194;p29">
            <a:hlinkClick r:id="rId4"/>
          </p:cNvPr>
          <p:cNvPicPr preferRelativeResize="0"/>
          <p:nvPr/>
        </p:nvPicPr>
        <p:blipFill rotWithShape="1">
          <a:blip r:embed="rId5">
            <a:alphaModFix/>
          </a:blip>
          <a:srcRect/>
          <a:stretch/>
        </p:blipFill>
        <p:spPr>
          <a:xfrm>
            <a:off x="512375" y="1957450"/>
            <a:ext cx="614300" cy="614300"/>
          </a:xfrm>
          <a:prstGeom prst="rect">
            <a:avLst/>
          </a:prstGeom>
          <a:noFill/>
          <a:ln>
            <a:noFill/>
          </a:ln>
        </p:spPr>
      </p:pic>
      <p:pic>
        <p:nvPicPr>
          <p:cNvPr id="195" name="Google Shape;195;p29">
            <a:hlinkClick r:id="rId6"/>
          </p:cNvPr>
          <p:cNvPicPr preferRelativeResize="0"/>
          <p:nvPr/>
        </p:nvPicPr>
        <p:blipFill rotWithShape="1">
          <a:blip r:embed="rId7">
            <a:alphaModFix/>
          </a:blip>
          <a:srcRect/>
          <a:stretch/>
        </p:blipFill>
        <p:spPr>
          <a:xfrm>
            <a:off x="1749925" y="1957450"/>
            <a:ext cx="614300" cy="614300"/>
          </a:xfrm>
          <a:prstGeom prst="rect">
            <a:avLst/>
          </a:prstGeom>
          <a:noFill/>
          <a:ln>
            <a:noFill/>
          </a:ln>
        </p:spPr>
      </p:pic>
      <p:pic>
        <p:nvPicPr>
          <p:cNvPr id="196" name="Google Shape;196;p29">
            <a:hlinkClick r:id="rId8"/>
          </p:cNvPr>
          <p:cNvPicPr preferRelativeResize="0"/>
          <p:nvPr/>
        </p:nvPicPr>
        <p:blipFill rotWithShape="1">
          <a:blip r:embed="rId9">
            <a:alphaModFix/>
          </a:blip>
          <a:srcRect/>
          <a:stretch/>
        </p:blipFill>
        <p:spPr>
          <a:xfrm>
            <a:off x="2987475" y="1957450"/>
            <a:ext cx="614300" cy="614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0" y="0"/>
            <a:ext cx="91044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is Cargoclix?</a:t>
            </a:r>
            <a:endParaRPr/>
          </a:p>
        </p:txBody>
      </p:sp>
      <p:sp>
        <p:nvSpPr>
          <p:cNvPr id="81" name="Google Shape;81;p15"/>
          <p:cNvSpPr txBox="1">
            <a:spLocks noGrp="1"/>
          </p:cNvSpPr>
          <p:nvPr>
            <p:ph type="body" idx="1"/>
          </p:nvPr>
        </p:nvSpPr>
        <p:spPr>
          <a:xfrm>
            <a:off x="361875" y="623700"/>
            <a:ext cx="4816500" cy="428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600"/>
              <a:buNone/>
            </a:pPr>
            <a:endParaRPr dirty="0"/>
          </a:p>
          <a:p>
            <a:pPr marL="0" lvl="0" indent="0" algn="l" rtl="0">
              <a:lnSpc>
                <a:spcPct val="115000"/>
              </a:lnSpc>
              <a:spcBef>
                <a:spcPts val="1200"/>
              </a:spcBef>
              <a:spcAft>
                <a:spcPts val="0"/>
              </a:spcAft>
              <a:buSzPts val="1600"/>
              <a:buNone/>
            </a:pPr>
            <a:r>
              <a:rPr lang="en" b="1" dirty="0"/>
              <a:t>Cargoclix</a:t>
            </a:r>
            <a:r>
              <a:rPr lang="en" dirty="0"/>
              <a:t> is a neutral Internet marketplace for the electronic tendering of transports and logistics services as well as a provider of modular timeslot management systems.</a:t>
            </a:r>
            <a:endParaRPr dirty="0"/>
          </a:p>
          <a:p>
            <a:pPr marL="0" lvl="0" indent="0" algn="l" rtl="0">
              <a:lnSpc>
                <a:spcPct val="115000"/>
              </a:lnSpc>
              <a:spcBef>
                <a:spcPts val="1200"/>
              </a:spcBef>
              <a:spcAft>
                <a:spcPts val="0"/>
              </a:spcAft>
              <a:buSzPts val="1600"/>
              <a:buNone/>
            </a:pPr>
            <a:endParaRPr dirty="0"/>
          </a:p>
          <a:p>
            <a:pPr marL="0" lvl="0" indent="0" algn="l" rtl="0">
              <a:lnSpc>
                <a:spcPct val="115000"/>
              </a:lnSpc>
              <a:spcBef>
                <a:spcPts val="1200"/>
              </a:spcBef>
              <a:spcAft>
                <a:spcPts val="0"/>
              </a:spcAft>
              <a:buSzPts val="1600"/>
              <a:buNone/>
            </a:pPr>
            <a:r>
              <a:rPr lang="en" dirty="0"/>
              <a:t>Cargoclix in numbers: </a:t>
            </a:r>
            <a:endParaRPr dirty="0"/>
          </a:p>
          <a:p>
            <a:pPr marL="457200" lvl="0" indent="-330200" algn="l" rtl="0">
              <a:lnSpc>
                <a:spcPct val="115000"/>
              </a:lnSpc>
              <a:spcBef>
                <a:spcPts val="1200"/>
              </a:spcBef>
              <a:spcAft>
                <a:spcPts val="0"/>
              </a:spcAft>
              <a:buSzPts val="1600"/>
              <a:buChar char="●"/>
            </a:pPr>
            <a:r>
              <a:rPr lang="en" b="1" dirty="0"/>
              <a:t>20+</a:t>
            </a:r>
            <a:r>
              <a:rPr lang="en" dirty="0"/>
              <a:t> Years of experience</a:t>
            </a:r>
            <a:endParaRPr dirty="0"/>
          </a:p>
          <a:p>
            <a:pPr marL="457200" lvl="0" indent="-330200" algn="l" rtl="0">
              <a:lnSpc>
                <a:spcPct val="115000"/>
              </a:lnSpc>
              <a:spcBef>
                <a:spcPts val="0"/>
              </a:spcBef>
              <a:spcAft>
                <a:spcPts val="0"/>
              </a:spcAft>
              <a:buSzPts val="1600"/>
              <a:buChar char="●"/>
            </a:pPr>
            <a:r>
              <a:rPr lang="en" b="1" dirty="0"/>
              <a:t>1,000</a:t>
            </a:r>
            <a:r>
              <a:rPr lang="en" dirty="0"/>
              <a:t>+ Customer locations</a:t>
            </a:r>
            <a:endParaRPr dirty="0"/>
          </a:p>
          <a:p>
            <a:pPr marL="457200" lvl="0" indent="-330200" algn="l" rtl="0">
              <a:lnSpc>
                <a:spcPct val="115000"/>
              </a:lnSpc>
              <a:spcBef>
                <a:spcPts val="0"/>
              </a:spcBef>
              <a:spcAft>
                <a:spcPts val="0"/>
              </a:spcAft>
              <a:buSzPts val="1600"/>
              <a:buChar char="●"/>
            </a:pPr>
            <a:r>
              <a:rPr lang="en" b="1" dirty="0"/>
              <a:t>65,000+</a:t>
            </a:r>
            <a:r>
              <a:rPr lang="en" dirty="0"/>
              <a:t> Users</a:t>
            </a:r>
            <a:endParaRPr dirty="0"/>
          </a:p>
        </p:txBody>
      </p:sp>
      <p:pic>
        <p:nvPicPr>
          <p:cNvPr id="82" name="Google Shape;82;p15"/>
          <p:cNvPicPr preferRelativeResize="0"/>
          <p:nvPr/>
        </p:nvPicPr>
        <p:blipFill>
          <a:blip r:embed="rId3">
            <a:alphaModFix/>
          </a:blip>
          <a:stretch>
            <a:fillRect/>
          </a:stretch>
        </p:blipFill>
        <p:spPr>
          <a:xfrm>
            <a:off x="5330775" y="776100"/>
            <a:ext cx="3660825" cy="3394997"/>
          </a:xfrm>
          <a:prstGeom prst="rect">
            <a:avLst/>
          </a:prstGeom>
          <a:noFill/>
          <a:ln>
            <a:noFill/>
          </a:ln>
        </p:spPr>
      </p:pic>
      <p:sp>
        <p:nvSpPr>
          <p:cNvPr id="83" name="Google Shape;83;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0" y="0"/>
            <a:ext cx="91044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is Cargoclix ETA?</a:t>
            </a:r>
            <a:endParaRPr/>
          </a:p>
        </p:txBody>
      </p:sp>
      <p:sp>
        <p:nvSpPr>
          <p:cNvPr id="89" name="Google Shape;89;p16"/>
          <p:cNvSpPr txBox="1">
            <a:spLocks noGrp="1"/>
          </p:cNvSpPr>
          <p:nvPr>
            <p:ph type="body" idx="1"/>
          </p:nvPr>
        </p:nvSpPr>
        <p:spPr>
          <a:xfrm>
            <a:off x="398280" y="649161"/>
            <a:ext cx="4816500" cy="4286400"/>
          </a:xfrm>
          <a:prstGeom prst="rect">
            <a:avLst/>
          </a:prstGeom>
        </p:spPr>
        <p:txBody>
          <a:bodyPr spcFirstLastPara="1" wrap="square" lIns="91425" tIns="91425" rIns="91425" bIns="91425" anchor="t" anchorCtr="0">
            <a:normAutofit/>
          </a:bodyPr>
          <a:lstStyle/>
          <a:p>
            <a:pPr marL="0" marR="350724" lvl="0" indent="0" algn="l" rtl="0">
              <a:lnSpc>
                <a:spcPct val="93249"/>
              </a:lnSpc>
              <a:spcBef>
                <a:spcPts val="0"/>
              </a:spcBef>
              <a:spcAft>
                <a:spcPts val="0"/>
              </a:spcAft>
              <a:buNone/>
            </a:pPr>
            <a:endParaRPr sz="1800" dirty="0"/>
          </a:p>
          <a:p>
            <a:pPr marL="0" marR="350724" lvl="0" indent="0" algn="l" rtl="0">
              <a:lnSpc>
                <a:spcPct val="93249"/>
              </a:lnSpc>
              <a:spcBef>
                <a:spcPts val="0"/>
              </a:spcBef>
              <a:spcAft>
                <a:spcPts val="0"/>
              </a:spcAft>
              <a:buNone/>
            </a:pPr>
            <a:endParaRPr dirty="0"/>
          </a:p>
          <a:p>
            <a:pPr marL="0" marR="350724" lvl="0" indent="0" algn="l" rtl="0">
              <a:lnSpc>
                <a:spcPct val="93249"/>
              </a:lnSpc>
              <a:spcBef>
                <a:spcPts val="0"/>
              </a:spcBef>
              <a:spcAft>
                <a:spcPts val="0"/>
              </a:spcAft>
              <a:buNone/>
            </a:pPr>
            <a:r>
              <a:rPr lang="en" dirty="0"/>
              <a:t>The Cargoclix ETA App is a Tool for a dynamic calculation of the time of arrival. The App automatically delivers to the site operator an accurate estimated time of arrival of the vehicle in connection to the booked time slot.</a:t>
            </a:r>
            <a:endParaRPr dirty="0"/>
          </a:p>
          <a:p>
            <a:pPr marL="0" marR="350724" lvl="0" indent="0" algn="l" rtl="0">
              <a:lnSpc>
                <a:spcPct val="93249"/>
              </a:lnSpc>
              <a:spcBef>
                <a:spcPts val="0"/>
              </a:spcBef>
              <a:spcAft>
                <a:spcPts val="0"/>
              </a:spcAft>
              <a:buNone/>
            </a:pPr>
            <a:endParaRPr dirty="0"/>
          </a:p>
          <a:p>
            <a:pPr marL="0" marR="350724" lvl="0" indent="0" algn="l" rtl="0">
              <a:lnSpc>
                <a:spcPct val="93249"/>
              </a:lnSpc>
              <a:spcBef>
                <a:spcPts val="0"/>
              </a:spcBef>
              <a:spcAft>
                <a:spcPts val="0"/>
              </a:spcAft>
              <a:buNone/>
            </a:pPr>
            <a:r>
              <a:rPr lang="en" dirty="0"/>
              <a:t>If the employees at the warehouse know the estimated time of arrival of the truck in advance, you can also adjust your work accordingly.</a:t>
            </a:r>
            <a:endParaRPr dirty="0"/>
          </a:p>
        </p:txBody>
      </p:sp>
      <p:pic>
        <p:nvPicPr>
          <p:cNvPr id="90" name="Google Shape;90;p16"/>
          <p:cNvPicPr preferRelativeResize="0"/>
          <p:nvPr/>
        </p:nvPicPr>
        <p:blipFill>
          <a:blip r:embed="rId3">
            <a:alphaModFix/>
          </a:blip>
          <a:stretch>
            <a:fillRect/>
          </a:stretch>
        </p:blipFill>
        <p:spPr>
          <a:xfrm>
            <a:off x="5202175" y="776100"/>
            <a:ext cx="3789425" cy="3340248"/>
          </a:xfrm>
          <a:prstGeom prst="rect">
            <a:avLst/>
          </a:prstGeom>
          <a:noFill/>
          <a:ln>
            <a:noFill/>
          </a:ln>
        </p:spPr>
      </p:pic>
      <p:sp>
        <p:nvSpPr>
          <p:cNvPr id="91" name="Google Shape;91;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0" y="0"/>
            <a:ext cx="91044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Cargoclix ETA brings to your business?</a:t>
            </a:r>
            <a:endParaRPr/>
          </a:p>
        </p:txBody>
      </p:sp>
      <p:sp>
        <p:nvSpPr>
          <p:cNvPr id="97" name="Google Shape;97;p17"/>
          <p:cNvSpPr txBox="1">
            <a:spLocks noGrp="1"/>
          </p:cNvSpPr>
          <p:nvPr>
            <p:ph type="body" idx="1"/>
          </p:nvPr>
        </p:nvSpPr>
        <p:spPr>
          <a:xfrm>
            <a:off x="233275" y="801275"/>
            <a:ext cx="4816500" cy="42864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a:p>
          <a:p>
            <a:pPr marL="0" lvl="0" indent="0" algn="l" rtl="0">
              <a:spcBef>
                <a:spcPts val="1200"/>
              </a:spcBef>
              <a:spcAft>
                <a:spcPts val="0"/>
              </a:spcAft>
              <a:buNone/>
            </a:pPr>
            <a:endParaRPr/>
          </a:p>
          <a:p>
            <a:pPr marL="457200" lvl="0" indent="-330200" algn="l" rtl="0">
              <a:spcBef>
                <a:spcPts val="1200"/>
              </a:spcBef>
              <a:spcAft>
                <a:spcPts val="0"/>
              </a:spcAft>
              <a:buSzPts val="1600"/>
              <a:buChar char="●"/>
            </a:pPr>
            <a:r>
              <a:rPr lang="en"/>
              <a:t>ETA is permanently integrated into the time slot management system SLOT and can be </a:t>
            </a:r>
            <a:r>
              <a:rPr lang="en" b="1"/>
              <a:t>displayed directly in every booked time slot</a:t>
            </a:r>
            <a:r>
              <a:rPr lang="en"/>
              <a:t>. In this way, the site operator can adjust the planning at short notice if the truck is delayed, so that downtimes are minimized</a:t>
            </a:r>
            <a:endParaRPr b="1"/>
          </a:p>
          <a:p>
            <a:pPr marL="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98" name="Google Shape;98;p17"/>
          <p:cNvPicPr preferRelativeResize="0"/>
          <p:nvPr/>
        </p:nvPicPr>
        <p:blipFill>
          <a:blip r:embed="rId3">
            <a:alphaModFix/>
          </a:blip>
          <a:stretch>
            <a:fillRect/>
          </a:stretch>
        </p:blipFill>
        <p:spPr>
          <a:xfrm>
            <a:off x="5523650" y="1432125"/>
            <a:ext cx="3005999" cy="2517124"/>
          </a:xfrm>
          <a:prstGeom prst="rect">
            <a:avLst/>
          </a:prstGeom>
          <a:noFill/>
          <a:ln>
            <a:noFill/>
          </a:ln>
        </p:spPr>
      </p:pic>
      <p:sp>
        <p:nvSpPr>
          <p:cNvPr id="99" name="Google Shape;99;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0" y="0"/>
            <a:ext cx="91044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Now live - the arrival of the trucks</a:t>
            </a:r>
            <a:endParaRPr/>
          </a:p>
        </p:txBody>
      </p:sp>
      <p:sp>
        <p:nvSpPr>
          <p:cNvPr id="105" name="Google Shape;105;p18"/>
          <p:cNvSpPr txBox="1">
            <a:spLocks noGrp="1"/>
          </p:cNvSpPr>
          <p:nvPr>
            <p:ph type="body" idx="1"/>
          </p:nvPr>
        </p:nvSpPr>
        <p:spPr>
          <a:xfrm>
            <a:off x="233275" y="801275"/>
            <a:ext cx="4816500" cy="42864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a:p>
          <a:p>
            <a:pPr marL="0" lvl="0" indent="0" algn="l" rtl="0">
              <a:spcBef>
                <a:spcPts val="1200"/>
              </a:spcBef>
              <a:spcAft>
                <a:spcPts val="0"/>
              </a:spcAft>
              <a:buNone/>
            </a:pPr>
            <a:endParaRPr/>
          </a:p>
          <a:p>
            <a:pPr marL="457200" lvl="0" indent="-330200" algn="l" rtl="0">
              <a:spcBef>
                <a:spcPts val="1200"/>
              </a:spcBef>
              <a:spcAft>
                <a:spcPts val="0"/>
              </a:spcAft>
              <a:buSzPts val="1600"/>
              <a:buChar char="●"/>
            </a:pPr>
            <a:r>
              <a:rPr lang="en"/>
              <a:t>ETA (Estimated Time of Arrival) shows you </a:t>
            </a:r>
            <a:r>
              <a:rPr lang="en" b="1"/>
              <a:t>the currently probable arrival time</a:t>
            </a:r>
            <a:r>
              <a:rPr lang="en"/>
              <a:t> of the truck, depending on the current traffic situation and the type of truck. Deviations from the previously planned time slot are displayed directly in SLOT</a:t>
            </a:r>
            <a:endParaRPr/>
          </a:p>
          <a:p>
            <a:pPr marL="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106" name="Google Shape;106;p18"/>
          <p:cNvPicPr preferRelativeResize="0"/>
          <p:nvPr/>
        </p:nvPicPr>
        <p:blipFill>
          <a:blip r:embed="rId3">
            <a:alphaModFix/>
          </a:blip>
          <a:stretch>
            <a:fillRect/>
          </a:stretch>
        </p:blipFill>
        <p:spPr>
          <a:xfrm>
            <a:off x="5601250" y="1606901"/>
            <a:ext cx="2908149" cy="1929700"/>
          </a:xfrm>
          <a:prstGeom prst="rect">
            <a:avLst/>
          </a:prstGeom>
          <a:noFill/>
          <a:ln>
            <a:noFill/>
          </a:ln>
        </p:spPr>
      </p:pic>
      <p:sp>
        <p:nvSpPr>
          <p:cNvPr id="107" name="Google Shape;107;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0" y="0"/>
            <a:ext cx="91044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ETA App or direct telematics connection</a:t>
            </a:r>
            <a:endParaRPr/>
          </a:p>
        </p:txBody>
      </p:sp>
      <p:sp>
        <p:nvSpPr>
          <p:cNvPr id="113" name="Google Shape;113;p19"/>
          <p:cNvSpPr txBox="1">
            <a:spLocks noGrp="1"/>
          </p:cNvSpPr>
          <p:nvPr>
            <p:ph type="body" idx="1"/>
          </p:nvPr>
        </p:nvSpPr>
        <p:spPr>
          <a:xfrm>
            <a:off x="233275" y="801275"/>
            <a:ext cx="4816500" cy="42864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a:p>
          <a:p>
            <a:pPr marL="0" lvl="0" indent="0" algn="l" rtl="0">
              <a:spcBef>
                <a:spcPts val="1200"/>
              </a:spcBef>
              <a:spcAft>
                <a:spcPts val="0"/>
              </a:spcAft>
              <a:buNone/>
            </a:pPr>
            <a:endParaRPr/>
          </a:p>
          <a:p>
            <a:pPr marL="457200" lvl="0" indent="-330200" algn="l" rtl="0">
              <a:spcBef>
                <a:spcPts val="1200"/>
              </a:spcBef>
              <a:spcAft>
                <a:spcPts val="0"/>
              </a:spcAft>
              <a:buSzPts val="1600"/>
              <a:buChar char="●"/>
            </a:pPr>
            <a:r>
              <a:rPr lang="en"/>
              <a:t>ETA allows truck drivers to use the </a:t>
            </a:r>
            <a:r>
              <a:rPr lang="en" b="1"/>
              <a:t>ETA App</a:t>
            </a:r>
            <a:r>
              <a:rPr lang="en"/>
              <a:t>, to which the time slots booked in SLOT are transferred via push. Alternatively, ETA can also be used directly via a connection to the </a:t>
            </a:r>
            <a:r>
              <a:rPr lang="en" b="1"/>
              <a:t>truck’s telematics system</a:t>
            </a:r>
            <a:endParaRPr b="1"/>
          </a:p>
          <a:p>
            <a:pPr marL="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114" name="Google Shape;114;p19"/>
          <p:cNvPicPr preferRelativeResize="0"/>
          <p:nvPr/>
        </p:nvPicPr>
        <p:blipFill>
          <a:blip r:embed="rId3">
            <a:alphaModFix/>
          </a:blip>
          <a:stretch>
            <a:fillRect/>
          </a:stretch>
        </p:blipFill>
        <p:spPr>
          <a:xfrm>
            <a:off x="5509975" y="1478750"/>
            <a:ext cx="3224449" cy="2420051"/>
          </a:xfrm>
          <a:prstGeom prst="rect">
            <a:avLst/>
          </a:prstGeom>
          <a:noFill/>
          <a:ln>
            <a:noFill/>
          </a:ln>
        </p:spPr>
      </p:pic>
      <p:sp>
        <p:nvSpPr>
          <p:cNvPr id="115" name="Google Shape;115;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0" y="0"/>
            <a:ext cx="91044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worldwide solution for your company</a:t>
            </a:r>
            <a:endParaRPr/>
          </a:p>
        </p:txBody>
      </p:sp>
      <p:sp>
        <p:nvSpPr>
          <p:cNvPr id="121" name="Google Shape;121;p20"/>
          <p:cNvSpPr txBox="1">
            <a:spLocks noGrp="1"/>
          </p:cNvSpPr>
          <p:nvPr>
            <p:ph type="body" idx="1"/>
          </p:nvPr>
        </p:nvSpPr>
        <p:spPr>
          <a:xfrm>
            <a:off x="233275" y="801275"/>
            <a:ext cx="4816500" cy="42864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a:p>
          <a:p>
            <a:pPr marL="0" lvl="0" indent="0" algn="l" rtl="0">
              <a:spcBef>
                <a:spcPts val="1200"/>
              </a:spcBef>
              <a:spcAft>
                <a:spcPts val="0"/>
              </a:spcAft>
              <a:buNone/>
            </a:pPr>
            <a:endParaRPr/>
          </a:p>
          <a:p>
            <a:pPr marL="457200" lvl="0" indent="-330200" algn="l" rtl="0">
              <a:spcBef>
                <a:spcPts val="1200"/>
              </a:spcBef>
              <a:spcAft>
                <a:spcPts val="0"/>
              </a:spcAft>
              <a:buSzPts val="1600"/>
              <a:buChar char="●"/>
            </a:pPr>
            <a:r>
              <a:rPr lang="en"/>
              <a:t>Like SLOT, you can also use ETA at your locations – </a:t>
            </a:r>
            <a:r>
              <a:rPr lang="en" b="1"/>
              <a:t>worldwide</a:t>
            </a:r>
            <a:r>
              <a:rPr lang="en"/>
              <a:t>. Standardize your processes and integrate the estimated time of arrival of the trucks into your process flows</a:t>
            </a:r>
            <a:endParaRPr b="1"/>
          </a:p>
          <a:p>
            <a:pPr marL="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122" name="Google Shape;122;p20"/>
          <p:cNvPicPr preferRelativeResize="0"/>
          <p:nvPr/>
        </p:nvPicPr>
        <p:blipFill>
          <a:blip r:embed="rId3">
            <a:alphaModFix/>
          </a:blip>
          <a:stretch>
            <a:fillRect/>
          </a:stretch>
        </p:blipFill>
        <p:spPr>
          <a:xfrm>
            <a:off x="5202175" y="776100"/>
            <a:ext cx="3303250" cy="3531575"/>
          </a:xfrm>
          <a:prstGeom prst="rect">
            <a:avLst/>
          </a:prstGeom>
          <a:noFill/>
          <a:ln>
            <a:noFill/>
          </a:ln>
        </p:spPr>
      </p:pic>
      <p:sp>
        <p:nvSpPr>
          <p:cNvPr id="123" name="Google Shape;123;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0" y="0"/>
            <a:ext cx="91044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20 years of experience</a:t>
            </a:r>
            <a:endParaRPr/>
          </a:p>
        </p:txBody>
      </p:sp>
      <p:sp>
        <p:nvSpPr>
          <p:cNvPr id="129" name="Google Shape;129;p21"/>
          <p:cNvSpPr txBox="1">
            <a:spLocks noGrp="1"/>
          </p:cNvSpPr>
          <p:nvPr>
            <p:ph type="body" idx="1"/>
          </p:nvPr>
        </p:nvSpPr>
        <p:spPr>
          <a:xfrm>
            <a:off x="233275" y="801275"/>
            <a:ext cx="4816500" cy="42864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a:p>
          <a:p>
            <a:pPr marL="0" lvl="0" indent="0" algn="l" rtl="0">
              <a:spcBef>
                <a:spcPts val="1200"/>
              </a:spcBef>
              <a:spcAft>
                <a:spcPts val="0"/>
              </a:spcAft>
              <a:buNone/>
            </a:pPr>
            <a:endParaRPr/>
          </a:p>
          <a:p>
            <a:pPr marL="457200" lvl="0" indent="-330200" algn="l" rtl="0">
              <a:spcBef>
                <a:spcPts val="1200"/>
              </a:spcBef>
              <a:spcAft>
                <a:spcPts val="0"/>
              </a:spcAft>
              <a:buSzPts val="1600"/>
              <a:buChar char="●"/>
            </a:pPr>
            <a:r>
              <a:rPr lang="en"/>
              <a:t>ETA is developed in cooperation with the PTV GROUP and companies from industry and logistics and Cargoclix will </a:t>
            </a:r>
            <a:r>
              <a:rPr lang="en" b="1"/>
              <a:t>continue to adapt</a:t>
            </a:r>
            <a:r>
              <a:rPr lang="en"/>
              <a:t> the solution to your specific requirements so that you can map your processes in the best possible way. Our experience of more than 20 years will help us and you</a:t>
            </a:r>
            <a:endParaRPr b="1"/>
          </a:p>
          <a:p>
            <a:pPr marL="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130" name="Google Shape;130;p21"/>
          <p:cNvPicPr preferRelativeResize="0"/>
          <p:nvPr/>
        </p:nvPicPr>
        <p:blipFill>
          <a:blip r:embed="rId3">
            <a:alphaModFix/>
          </a:blip>
          <a:stretch>
            <a:fillRect/>
          </a:stretch>
        </p:blipFill>
        <p:spPr>
          <a:xfrm>
            <a:off x="5840025" y="1275670"/>
            <a:ext cx="2519350" cy="2798650"/>
          </a:xfrm>
          <a:prstGeom prst="rect">
            <a:avLst/>
          </a:prstGeom>
          <a:noFill/>
          <a:ln>
            <a:noFill/>
          </a:ln>
        </p:spPr>
      </p:pic>
      <p:sp>
        <p:nvSpPr>
          <p:cNvPr id="131" name="Google Shape;13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a:spLocks noGrp="1"/>
          </p:cNvSpPr>
          <p:nvPr>
            <p:ph type="title"/>
          </p:nvPr>
        </p:nvSpPr>
        <p:spPr>
          <a:xfrm>
            <a:off x="0" y="0"/>
            <a:ext cx="91044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 fixed contact person for you</a:t>
            </a:r>
            <a:endParaRPr/>
          </a:p>
        </p:txBody>
      </p:sp>
      <p:sp>
        <p:nvSpPr>
          <p:cNvPr id="137" name="Google Shape;137;p22"/>
          <p:cNvSpPr txBox="1">
            <a:spLocks noGrp="1"/>
          </p:cNvSpPr>
          <p:nvPr>
            <p:ph type="body" idx="1"/>
          </p:nvPr>
        </p:nvSpPr>
        <p:spPr>
          <a:xfrm>
            <a:off x="233275" y="801275"/>
            <a:ext cx="4816500" cy="42864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457200" lvl="0" indent="-330200" algn="l" rtl="0">
              <a:spcBef>
                <a:spcPts val="1200"/>
              </a:spcBef>
              <a:spcAft>
                <a:spcPts val="0"/>
              </a:spcAft>
              <a:buSzPts val="1600"/>
              <a:buChar char="●"/>
            </a:pPr>
            <a:r>
              <a:rPr lang="en"/>
              <a:t>Like SLOT, ETA is supported by your </a:t>
            </a:r>
            <a:r>
              <a:rPr lang="en" b="1"/>
              <a:t>permanent contact</a:t>
            </a:r>
            <a:r>
              <a:rPr lang="en"/>
              <a:t> at Cargoclix, who is always available to answer your questions</a:t>
            </a:r>
            <a:endParaRPr b="1"/>
          </a:p>
          <a:p>
            <a:pPr marL="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138" name="Google Shape;138;p22"/>
          <p:cNvPicPr preferRelativeResize="0"/>
          <p:nvPr/>
        </p:nvPicPr>
        <p:blipFill>
          <a:blip r:embed="rId3">
            <a:alphaModFix/>
          </a:blip>
          <a:stretch>
            <a:fillRect/>
          </a:stretch>
        </p:blipFill>
        <p:spPr>
          <a:xfrm>
            <a:off x="5202175" y="776100"/>
            <a:ext cx="3789425" cy="3691682"/>
          </a:xfrm>
          <a:prstGeom prst="rect">
            <a:avLst/>
          </a:prstGeom>
          <a:noFill/>
          <a:ln>
            <a:noFill/>
          </a:ln>
        </p:spPr>
      </p:pic>
      <p:sp>
        <p:nvSpPr>
          <p:cNvPr id="139" name="Google Shape;139;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9</a:t>
            </a:fld>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699</Words>
  <Application>Microsoft Office PowerPoint</Application>
  <PresentationFormat>On-screen Show (16:9)</PresentationFormat>
  <Paragraphs>102</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Fira Sans</vt:lpstr>
      <vt:lpstr>Roboto</vt:lpstr>
      <vt:lpstr>Merriweather</vt:lpstr>
      <vt:lpstr>Paradigm</vt:lpstr>
      <vt:lpstr>   </vt:lpstr>
      <vt:lpstr>What is Cargoclix?</vt:lpstr>
      <vt:lpstr>What is Cargoclix ETA?</vt:lpstr>
      <vt:lpstr>What Cargoclix ETA brings to your business?</vt:lpstr>
      <vt:lpstr>Now live - the arrival of the trucks</vt:lpstr>
      <vt:lpstr>ETA App or direct telematics connection</vt:lpstr>
      <vt:lpstr>The worldwide solution for your company</vt:lpstr>
      <vt:lpstr>20 years of experience</vt:lpstr>
      <vt:lpstr>A fixed contact person for you</vt:lpstr>
      <vt:lpstr>ETA smoothens the processes</vt:lpstr>
      <vt:lpstr>How much does ETA cost?</vt:lpstr>
      <vt:lpstr>Benefits for you</vt:lpstr>
      <vt:lpstr>What our customers say: Alexander Bürkle</vt:lpstr>
      <vt:lpstr>What our customers say: Klöckner &amp; Co.</vt:lpstr>
      <vt:lpstr>Contacts</vt:lpstr>
      <vt:lpstr>Thank you! Let’s keep in touch on social media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Johannes Schmidt</dc:creator>
  <cp:lastModifiedBy>Gergana Stoianova</cp:lastModifiedBy>
  <cp:revision>3</cp:revision>
  <dcterms:modified xsi:type="dcterms:W3CDTF">2021-08-31T12:36:14Z</dcterms:modified>
</cp:coreProperties>
</file>